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notesMasterIdLst>
    <p:notesMasterId r:id="rId29"/>
  </p:notesMasterIdLst>
  <p:handoutMasterIdLst>
    <p:handoutMasterId r:id="rId30"/>
  </p:handoutMasterIdLst>
  <p:sldIdLst>
    <p:sldId id="256" r:id="rId2"/>
    <p:sldId id="289" r:id="rId3"/>
    <p:sldId id="292" r:id="rId4"/>
    <p:sldId id="288" r:id="rId5"/>
    <p:sldId id="259" r:id="rId6"/>
    <p:sldId id="261" r:id="rId7"/>
    <p:sldId id="265" r:id="rId8"/>
    <p:sldId id="264" r:id="rId9"/>
    <p:sldId id="267" r:id="rId10"/>
    <p:sldId id="262" r:id="rId11"/>
    <p:sldId id="266" r:id="rId12"/>
    <p:sldId id="290" r:id="rId13"/>
    <p:sldId id="269" r:id="rId14"/>
    <p:sldId id="277" r:id="rId15"/>
    <p:sldId id="271" r:id="rId16"/>
    <p:sldId id="272" r:id="rId17"/>
    <p:sldId id="278" r:id="rId18"/>
    <p:sldId id="273" r:id="rId19"/>
    <p:sldId id="291" r:id="rId20"/>
    <p:sldId id="275" r:id="rId21"/>
    <p:sldId id="276" r:id="rId22"/>
    <p:sldId id="283" r:id="rId23"/>
    <p:sldId id="284" r:id="rId24"/>
    <p:sldId id="279" r:id="rId25"/>
    <p:sldId id="280" r:id="rId26"/>
    <p:sldId id="260" r:id="rId27"/>
    <p:sldId id="285" r:id="rId28"/>
  </p:sldIdLst>
  <p:sldSz cx="9144000" cy="5143500" type="screen16x9"/>
  <p:notesSz cx="6858000" cy="91011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6" userDrawn="1">
          <p15:clr>
            <a:srgbClr val="A4A3A4"/>
          </p15:clr>
        </p15:guide>
        <p15:guide id="2" orient="horz" pos="2516" userDrawn="1">
          <p15:clr>
            <a:srgbClr val="A4A3A4"/>
          </p15:clr>
        </p15:guide>
        <p15:guide id="3" orient="horz" pos="83" userDrawn="1">
          <p15:clr>
            <a:srgbClr val="A4A3A4"/>
          </p15:clr>
        </p15:guide>
        <p15:guide id="4" orient="horz" pos="156" userDrawn="1">
          <p15:clr>
            <a:srgbClr val="A4A3A4"/>
          </p15:clr>
        </p15:guide>
        <p15:guide id="5" orient="horz" pos="448" userDrawn="1">
          <p15:clr>
            <a:srgbClr val="A4A3A4"/>
          </p15:clr>
        </p15:guide>
        <p15:guide id="6" orient="horz" pos="806" userDrawn="1">
          <p15:clr>
            <a:srgbClr val="A4A3A4"/>
          </p15:clr>
        </p15:guide>
        <p15:guide id="7" orient="horz" pos="907" userDrawn="1">
          <p15:clr>
            <a:srgbClr val="A4A3A4"/>
          </p15:clr>
        </p15:guide>
        <p15:guide id="8" pos="2871" userDrawn="1">
          <p15:clr>
            <a:srgbClr val="A4A3A4"/>
          </p15:clr>
        </p15:guide>
        <p15:guide id="9" pos="575" userDrawn="1">
          <p15:clr>
            <a:srgbClr val="A4A3A4"/>
          </p15:clr>
        </p15:guide>
        <p15:guide id="10" pos="5621" userDrawn="1">
          <p15:clr>
            <a:srgbClr val="A4A3A4"/>
          </p15:clr>
        </p15:guide>
        <p15:guide id="11" pos="5192" userDrawn="1">
          <p15:clr>
            <a:srgbClr val="A4A3A4"/>
          </p15:clr>
        </p15:guide>
      </p15:sldGuideLst>
    </p:ext>
    <p:ext uri="{2D200454-40CA-4A62-9FC3-DE9A4176ACB9}">
      <p15:notesGuideLst xmlns:p15="http://schemas.microsoft.com/office/powerpoint/2012/main">
        <p15:guide id="1" orient="horz" pos="2867">
          <p15:clr>
            <a:srgbClr val="A4A3A4"/>
          </p15:clr>
        </p15:guide>
        <p15:guide id="2" pos="2160">
          <p15:clr>
            <a:srgbClr val="A4A3A4"/>
          </p15:clr>
        </p15:guide>
        <p15:guide id="3" orient="horz" pos="2160">
          <p15:clr>
            <a:srgbClr val="A4A3A4"/>
          </p15:clr>
        </p15:guide>
        <p15:guide id="4" pos="2867">
          <p15:clr>
            <a:srgbClr val="A4A3A4"/>
          </p15:clr>
        </p15:guide>
        <p15:guide id="5" orient="horz" pos="3805">
          <p15:clr>
            <a:srgbClr val="A4A3A4"/>
          </p15:clr>
        </p15:guide>
        <p15:guide id="6" pos="16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an Leffingwell" initials="D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clrMode="gray" frameSlides="1"/>
  <p:clrMru>
    <a:srgbClr val="FF9966"/>
    <a:srgbClr val="5A6781"/>
    <a:srgbClr val="818386"/>
    <a:srgbClr val="FFFF89"/>
    <a:srgbClr val="FFFFFF"/>
    <a:srgbClr val="595959"/>
    <a:srgbClr val="336600"/>
    <a:srgbClr val="A50021"/>
    <a:srgbClr val="FF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5" autoAdjust="0"/>
    <p:restoredTop sz="90493" autoAdjust="0"/>
  </p:normalViewPr>
  <p:slideViewPr>
    <p:cSldViewPr snapToGrid="0">
      <p:cViewPr varScale="1">
        <p:scale>
          <a:sx n="148" d="100"/>
          <a:sy n="148" d="100"/>
        </p:scale>
        <p:origin x="920" y="184"/>
      </p:cViewPr>
      <p:guideLst>
        <p:guide orient="horz" pos="1616"/>
        <p:guide orient="horz" pos="2516"/>
        <p:guide orient="horz" pos="83"/>
        <p:guide orient="horz" pos="156"/>
        <p:guide orient="horz" pos="448"/>
        <p:guide orient="horz" pos="806"/>
        <p:guide orient="horz" pos="907"/>
        <p:guide pos="2871"/>
        <p:guide pos="575"/>
        <p:guide pos="5621"/>
        <p:guide pos="5192"/>
      </p:guideLst>
    </p:cSldViewPr>
  </p:slideViewPr>
  <p:notesTextViewPr>
    <p:cViewPr>
      <p:scale>
        <a:sx n="100" d="100"/>
        <a:sy n="100" d="100"/>
      </p:scale>
      <p:origin x="0" y="0"/>
    </p:cViewPr>
  </p:notesTextViewPr>
  <p:sorterViewPr>
    <p:cViewPr>
      <p:scale>
        <a:sx n="120" d="100"/>
        <a:sy n="120" d="100"/>
      </p:scale>
      <p:origin x="0" y="0"/>
    </p:cViewPr>
  </p:sorterViewPr>
  <p:notesViewPr>
    <p:cSldViewPr snapToGrid="0">
      <p:cViewPr varScale="1">
        <p:scale>
          <a:sx n="174" d="100"/>
          <a:sy n="174" d="100"/>
        </p:scale>
        <p:origin x="1864" y="176"/>
      </p:cViewPr>
      <p:guideLst>
        <p:guide orient="horz" pos="2867"/>
        <p:guide pos="2160"/>
        <p:guide orient="horz" pos="2160"/>
        <p:guide pos="2867"/>
        <p:guide orient="horz" pos="3805"/>
        <p:guide pos="16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44502"/>
            <a:ext cx="2971800" cy="455057"/>
          </a:xfrm>
          <a:prstGeom prst="rect">
            <a:avLst/>
          </a:prstGeom>
        </p:spPr>
        <p:txBody>
          <a:bodyPr vert="horz" lIns="91440" tIns="45720" rIns="91440" bIns="45720" rtlCol="0" anchor="b"/>
          <a:lstStyle>
            <a:lvl1pPr algn="r">
              <a:defRPr sz="1200"/>
            </a:lvl1pPr>
          </a:lstStyle>
          <a:p>
            <a:fld id="{21BF4816-14EF-D641-A5AB-1D409B5B8EC6}" type="slidenum">
              <a:rPr lang="en-US" smtClean="0"/>
              <a:pPr/>
              <a:t>‹#›</a:t>
            </a:fld>
            <a:endParaRPr lang="en-US"/>
          </a:p>
        </p:txBody>
      </p:sp>
    </p:spTree>
    <p:extLst>
      <p:ext uri="{BB962C8B-B14F-4D97-AF65-F5344CB8AC3E}">
        <p14:creationId xmlns:p14="http://schemas.microsoft.com/office/powerpoint/2010/main" val="1602371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5057"/>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5057"/>
          </a:xfrm>
          <a:prstGeom prst="rect">
            <a:avLst/>
          </a:prstGeom>
        </p:spPr>
        <p:txBody>
          <a:bodyPr vert="horz" lIns="91440" tIns="45720" rIns="91440" bIns="45720" rtlCol="0"/>
          <a:lstStyle>
            <a:lvl1pPr algn="r">
              <a:defRPr sz="1200"/>
            </a:lvl1pPr>
          </a:lstStyle>
          <a:p>
            <a:fld id="{3265713E-A514-4470-823F-2D78992CD43C}" type="datetimeFigureOut">
              <a:rPr lang="en-US" smtClean="0"/>
              <a:pPr/>
              <a:t>5/7/21</a:t>
            </a:fld>
            <a:endParaRPr lang="en-US" dirty="0"/>
          </a:p>
        </p:txBody>
      </p:sp>
      <p:sp>
        <p:nvSpPr>
          <p:cNvPr id="4" name="Slide Image Placeholder 3"/>
          <p:cNvSpPr>
            <a:spLocks noGrp="1" noRot="1" noChangeAspect="1"/>
          </p:cNvSpPr>
          <p:nvPr>
            <p:ph type="sldImg" idx="2"/>
          </p:nvPr>
        </p:nvSpPr>
        <p:spPr>
          <a:xfrm>
            <a:off x="395288" y="682625"/>
            <a:ext cx="6067425" cy="34131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23041"/>
            <a:ext cx="5486400" cy="40955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44502"/>
            <a:ext cx="2971800" cy="45505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44502"/>
            <a:ext cx="2971800" cy="455057"/>
          </a:xfrm>
          <a:prstGeom prst="rect">
            <a:avLst/>
          </a:prstGeom>
        </p:spPr>
        <p:txBody>
          <a:bodyPr vert="horz" lIns="91440" tIns="45720" rIns="91440" bIns="45720" rtlCol="0" anchor="b"/>
          <a:lstStyle>
            <a:lvl1pPr algn="r">
              <a:defRPr sz="1200"/>
            </a:lvl1pPr>
          </a:lstStyle>
          <a:p>
            <a:fld id="{F0EB2F42-7EB3-426A-AE0F-BE645EFDC311}" type="slidenum">
              <a:rPr lang="en-US" smtClean="0"/>
              <a:pPr/>
              <a:t>‹#›</a:t>
            </a:fld>
            <a:endParaRPr lang="en-US" dirty="0"/>
          </a:p>
        </p:txBody>
      </p:sp>
    </p:spTree>
    <p:extLst>
      <p:ext uri="{BB962C8B-B14F-4D97-AF65-F5344CB8AC3E}">
        <p14:creationId xmlns:p14="http://schemas.microsoft.com/office/powerpoint/2010/main" val="204477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a:t>
            </a:r>
          </a:p>
        </p:txBody>
      </p:sp>
      <p:sp>
        <p:nvSpPr>
          <p:cNvPr id="4" name="Slide Number Placeholder 3"/>
          <p:cNvSpPr>
            <a:spLocks noGrp="1"/>
          </p:cNvSpPr>
          <p:nvPr>
            <p:ph type="sldNum" sz="quarter" idx="10"/>
          </p:nvPr>
        </p:nvSpPr>
        <p:spPr/>
        <p:txBody>
          <a:bodyPr/>
          <a:lstStyle/>
          <a:p>
            <a:fld id="{F0EB2F42-7EB3-426A-AE0F-BE645EFDC311}" type="slidenum">
              <a:rPr lang="en-US" smtClean="0"/>
              <a:pPr/>
              <a:t>1</a:t>
            </a:fld>
            <a:endParaRPr lang="en-US" dirty="0"/>
          </a:p>
        </p:txBody>
      </p:sp>
    </p:spTree>
    <p:extLst>
      <p:ext uri="{BB962C8B-B14F-4D97-AF65-F5344CB8AC3E}">
        <p14:creationId xmlns:p14="http://schemas.microsoft.com/office/powerpoint/2010/main" val="295629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solidFill>
                  <a:prstClr val="black"/>
                </a:solidFill>
              </a:rPr>
              <a:t>Agile Leadership</a:t>
            </a:r>
            <a:endParaRPr lang="en-US" dirty="0">
              <a:solidFill>
                <a:prstClr val="black"/>
              </a:solidFill>
            </a:endParaRPr>
          </a:p>
        </p:txBody>
      </p:sp>
      <p:sp>
        <p:nvSpPr>
          <p:cNvPr id="5" name="Rectangle 6"/>
          <p:cNvSpPr>
            <a:spLocks noGrp="1" noChangeArrowheads="1"/>
          </p:cNvSpPr>
          <p:nvPr>
            <p:ph type="ftr" sz="quarter" idx="4"/>
          </p:nvPr>
        </p:nvSpPr>
        <p:spPr>
          <a:ln/>
        </p:spPr>
        <p:txBody>
          <a:bodyPr/>
          <a:lstStyle/>
          <a:p>
            <a:r>
              <a:rPr lang="en-US" dirty="0">
                <a:solidFill>
                  <a:prstClr val="black"/>
                </a:solidFill>
              </a:rPr>
              <a:t>© 2007 Trail Ridge Consulting, LLC</a:t>
            </a:r>
          </a:p>
        </p:txBody>
      </p:sp>
      <p:sp>
        <p:nvSpPr>
          <p:cNvPr id="6" name="Rectangle 7"/>
          <p:cNvSpPr>
            <a:spLocks noGrp="1" noChangeArrowheads="1"/>
          </p:cNvSpPr>
          <p:nvPr>
            <p:ph type="sldNum" sz="quarter" idx="5"/>
          </p:nvPr>
        </p:nvSpPr>
        <p:spPr>
          <a:ln/>
        </p:spPr>
        <p:txBody>
          <a:bodyPr/>
          <a:lstStyle/>
          <a:p>
            <a:fld id="{7A70F636-A120-477C-8FB3-3074791D9F21}" type="slidenum">
              <a:rPr lang="en-US">
                <a:solidFill>
                  <a:prstClr val="black"/>
                </a:solidFill>
              </a:rPr>
              <a:pPr/>
              <a:t>13</a:t>
            </a:fld>
            <a:endParaRPr lang="en-US" dirty="0">
              <a:solidFill>
                <a:prstClr val="black"/>
              </a:solidFill>
            </a:endParaRPr>
          </a:p>
        </p:txBody>
      </p:sp>
      <p:sp>
        <p:nvSpPr>
          <p:cNvPr id="2140162" name="Rectangle 2"/>
          <p:cNvSpPr>
            <a:spLocks noGrp="1" noRot="1" noChangeAspect="1" noChangeArrowheads="1" noTextEdit="1"/>
          </p:cNvSpPr>
          <p:nvPr>
            <p:ph type="sldImg"/>
          </p:nvPr>
        </p:nvSpPr>
        <p:spPr>
          <a:ln/>
        </p:spPr>
      </p:sp>
      <p:sp>
        <p:nvSpPr>
          <p:cNvPr id="2140163" name="Rectangle 3"/>
          <p:cNvSpPr>
            <a:spLocks noGrp="1" noChangeArrowheads="1"/>
          </p:cNvSpPr>
          <p:nvPr>
            <p:ph type="body" idx="1"/>
          </p:nvPr>
        </p:nvSpPr>
        <p:spPr/>
        <p:txBody>
          <a:bodyPr/>
          <a:lstStyle/>
          <a:p>
            <a:r>
              <a:rPr lang="en-US" dirty="0"/>
              <a:t>In SAFe we have long taught</a:t>
            </a:r>
            <a:r>
              <a:rPr lang="en-US" baseline="0" dirty="0"/>
              <a:t> the critical role that Lean-Agile Leaders play in the successful transition to Lean-Agile and DevOps practices. Initiating that kind of change means changing the product development system</a:t>
            </a:r>
            <a:r>
              <a:rPr lang="mr-IN" baseline="0" dirty="0"/>
              <a:t>…</a:t>
            </a:r>
            <a:r>
              <a:rPr lang="en-US" baseline="0" dirty="0"/>
              <a:t> and as Uncle Deming pointed out, only management and leaders have the authority need to change the system.</a:t>
            </a:r>
            <a:endParaRPr lang="en-US" dirty="0"/>
          </a:p>
        </p:txBody>
      </p:sp>
    </p:spTree>
    <p:extLst>
      <p:ext uri="{BB962C8B-B14F-4D97-AF65-F5344CB8AC3E}">
        <p14:creationId xmlns:p14="http://schemas.microsoft.com/office/powerpoint/2010/main" val="1874310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is,</a:t>
            </a:r>
            <a:r>
              <a:rPr lang="en-US" baseline="0" dirty="0"/>
              <a:t> are all approaches to leadership created equal? What leadership behaviors are most effective for Lean-Agile leaders? As I began to explore that question I discovered the wealth of research around transformational leadership, and it really resonated as a set of leadership patterns that synergize well with Lean IT.</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14</a:t>
            </a:fld>
            <a:endParaRPr lang="en-US" dirty="0"/>
          </a:p>
        </p:txBody>
      </p:sp>
    </p:spTree>
    <p:extLst>
      <p:ext uri="{BB962C8B-B14F-4D97-AF65-F5344CB8AC3E}">
        <p14:creationId xmlns:p14="http://schemas.microsoft.com/office/powerpoint/2010/main" val="1117319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point out the four key behaviors of transformational leaders (build slide)</a:t>
            </a:r>
          </a:p>
        </p:txBody>
      </p:sp>
      <p:sp>
        <p:nvSpPr>
          <p:cNvPr id="4" name="Slide Number Placeholder 3"/>
          <p:cNvSpPr>
            <a:spLocks noGrp="1"/>
          </p:cNvSpPr>
          <p:nvPr>
            <p:ph type="sldNum" sz="quarter" idx="10"/>
          </p:nvPr>
        </p:nvSpPr>
        <p:spPr/>
        <p:txBody>
          <a:bodyPr/>
          <a:lstStyle/>
          <a:p>
            <a:fld id="{F0EB2F42-7EB3-426A-AE0F-BE645EFDC311}" type="slidenum">
              <a:rPr lang="en-US" smtClean="0"/>
              <a:pPr/>
              <a:t>15</a:t>
            </a:fld>
            <a:endParaRPr lang="en-US" dirty="0"/>
          </a:p>
        </p:txBody>
      </p:sp>
    </p:spTree>
    <p:extLst>
      <p:ext uri="{BB962C8B-B14F-4D97-AF65-F5344CB8AC3E}">
        <p14:creationId xmlns:p14="http://schemas.microsoft.com/office/powerpoint/2010/main" val="196018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management models are good and useful,</a:t>
            </a:r>
            <a:r>
              <a:rPr lang="en-US" baseline="0" dirty="0"/>
              <a:t> but the research indicates that HOW leaders lead can actually be more effective at creating an environment where employees embrace change.</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16</a:t>
            </a:fld>
            <a:endParaRPr lang="en-US" dirty="0"/>
          </a:p>
        </p:txBody>
      </p:sp>
    </p:spTree>
    <p:extLst>
      <p:ext uri="{BB962C8B-B14F-4D97-AF65-F5344CB8AC3E}">
        <p14:creationId xmlns:p14="http://schemas.microsoft.com/office/powerpoint/2010/main" val="42156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articles document</a:t>
            </a:r>
            <a:r>
              <a:rPr lang="en-US" baseline="0" dirty="0"/>
              <a:t> a variety of very positive outcomes that have been connected to transformational leadership behaviors.</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17</a:t>
            </a:fld>
            <a:endParaRPr lang="en-US" dirty="0"/>
          </a:p>
        </p:txBody>
      </p:sp>
    </p:spTree>
    <p:extLst>
      <p:ext uri="{BB962C8B-B14F-4D97-AF65-F5344CB8AC3E}">
        <p14:creationId xmlns:p14="http://schemas.microsoft.com/office/powerpoint/2010/main" val="117816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good news</a:t>
            </a:r>
            <a:r>
              <a:rPr lang="mr-IN" dirty="0"/>
              <a:t>…</a:t>
            </a:r>
            <a:r>
              <a:rPr lang="en-US" dirty="0"/>
              <a:t> these</a:t>
            </a:r>
            <a:r>
              <a:rPr lang="en-US" baseline="0" dirty="0"/>
              <a:t> behaviors can be taught, and they can be learned! That means all of us in this room can adapt our leadership approach to incorporate the elements of transformational leadership!</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18</a:t>
            </a:fld>
            <a:endParaRPr lang="en-US" dirty="0"/>
          </a:p>
        </p:txBody>
      </p:sp>
    </p:spTree>
    <p:extLst>
      <p:ext uri="{BB962C8B-B14F-4D97-AF65-F5344CB8AC3E}">
        <p14:creationId xmlns:p14="http://schemas.microsoft.com/office/powerpoint/2010/main" val="1840054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t>
            </a:r>
            <a:r>
              <a:rPr lang="en-US" baseline="0" dirty="0"/>
              <a:t> the last two or three years I’ve discussed my research with Gene, and as we were chatting about this presentation for this conference, we had this idea to form an experiment based on this hypothesis</a:t>
            </a:r>
            <a:r>
              <a:rPr lang="mr-IN" baseline="0" dirty="0"/>
              <a:t>…</a:t>
            </a:r>
            <a:r>
              <a:rPr lang="en-US" baseline="0" dirty="0"/>
              <a:t> that the people Gene had picked to be presenters over the last three years at the DevOps Summit would demonstrate high levels of transformational leadership behavior.  To test that hypothesis, we asked this group to complete the de facto standard in the research community for measuring transformational leadership </a:t>
            </a:r>
            <a:r>
              <a:rPr lang="mr-IN" baseline="0" dirty="0"/>
              <a:t>–</a:t>
            </a:r>
            <a:r>
              <a:rPr lang="en-US" baseline="0" dirty="0"/>
              <a:t> the multi-factor leadership questionnaire.</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20</a:t>
            </a:fld>
            <a:endParaRPr lang="en-US" dirty="0"/>
          </a:p>
        </p:txBody>
      </p:sp>
    </p:spTree>
    <p:extLst>
      <p:ext uri="{BB962C8B-B14F-4D97-AF65-F5344CB8AC3E}">
        <p14:creationId xmlns:p14="http://schemas.microsoft.com/office/powerpoint/2010/main" val="395687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our sample of 30 responses from the presenters at DOES supports our hypothesis</a:t>
            </a:r>
            <a:r>
              <a:rPr lang="mr-IN" dirty="0"/>
              <a:t>…</a:t>
            </a:r>
            <a:r>
              <a:rPr lang="en-US" dirty="0"/>
              <a:t> the green is the range you would expect for transformational leaders, and our group was right in the middle of the target.</a:t>
            </a:r>
          </a:p>
        </p:txBody>
      </p:sp>
      <p:sp>
        <p:nvSpPr>
          <p:cNvPr id="4" name="Slide Number Placeholder 3"/>
          <p:cNvSpPr>
            <a:spLocks noGrp="1"/>
          </p:cNvSpPr>
          <p:nvPr>
            <p:ph type="sldNum" sz="quarter" idx="10"/>
          </p:nvPr>
        </p:nvSpPr>
        <p:spPr/>
        <p:txBody>
          <a:bodyPr/>
          <a:lstStyle/>
          <a:p>
            <a:fld id="{F0EB2F42-7EB3-426A-AE0F-BE645EFDC311}" type="slidenum">
              <a:rPr lang="en-US" smtClean="0"/>
              <a:pPr/>
              <a:t>21</a:t>
            </a:fld>
            <a:endParaRPr lang="en-US" dirty="0"/>
          </a:p>
        </p:txBody>
      </p:sp>
    </p:spTree>
    <p:extLst>
      <p:ext uri="{BB962C8B-B14F-4D97-AF65-F5344CB8AC3E}">
        <p14:creationId xmlns:p14="http://schemas.microsoft.com/office/powerpoint/2010/main" val="416782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shows you the breakdown by the individual behaviors within transformational leadership</a:t>
            </a:r>
            <a:r>
              <a:rPr lang="mr-IN" baseline="0" dirty="0"/>
              <a:t>…</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22</a:t>
            </a:fld>
            <a:endParaRPr lang="en-US" dirty="0"/>
          </a:p>
        </p:txBody>
      </p:sp>
    </p:spTree>
    <p:extLst>
      <p:ext uri="{BB962C8B-B14F-4D97-AF65-F5344CB8AC3E}">
        <p14:creationId xmlns:p14="http://schemas.microsoft.com/office/powerpoint/2010/main" val="948292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survey also tested two other sets of leadership behaviors</a:t>
            </a:r>
            <a:r>
              <a:rPr lang="mr-IN" dirty="0"/>
              <a:t>…</a:t>
            </a:r>
            <a:r>
              <a:rPr lang="en-US" dirty="0"/>
              <a:t> transactional and passive/avoidant.</a:t>
            </a:r>
            <a:r>
              <a:rPr lang="en-US" baseline="0" dirty="0"/>
              <a:t> We would expect transformational leaders to score lower on these questions as shown by the green indicators. Again, our sample group scored right where we would expect transformational leaders to score. </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23</a:t>
            </a:fld>
            <a:endParaRPr lang="en-US" dirty="0"/>
          </a:p>
        </p:txBody>
      </p:sp>
    </p:spTree>
    <p:extLst>
      <p:ext uri="{BB962C8B-B14F-4D97-AF65-F5344CB8AC3E}">
        <p14:creationId xmlns:p14="http://schemas.microsoft.com/office/powerpoint/2010/main" val="205262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4</a:t>
            </a:fld>
            <a:endParaRPr lang="en-US" dirty="0"/>
          </a:p>
        </p:txBody>
      </p:sp>
    </p:spTree>
    <p:extLst>
      <p:ext uri="{BB962C8B-B14F-4D97-AF65-F5344CB8AC3E}">
        <p14:creationId xmlns:p14="http://schemas.microsoft.com/office/powerpoint/2010/main" val="193047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quick</a:t>
            </a:r>
            <a:r>
              <a:rPr lang="en-US" baseline="0" dirty="0"/>
              <a:t> review of what we’</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24</a:t>
            </a:fld>
            <a:endParaRPr lang="en-US" dirty="0"/>
          </a:p>
        </p:txBody>
      </p:sp>
    </p:spTree>
    <p:extLst>
      <p:ext uri="{BB962C8B-B14F-4D97-AF65-F5344CB8AC3E}">
        <p14:creationId xmlns:p14="http://schemas.microsoft.com/office/powerpoint/2010/main" val="1618198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who</a:t>
            </a:r>
            <a:r>
              <a:rPr lang="en-US" baseline="0" dirty="0"/>
              <a:t> are curious and want to dig into the resources cited in this presentation, I’ve also included the bibliography for your research enjoyment!</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25</a:t>
            </a:fld>
            <a:endParaRPr lang="en-US" dirty="0"/>
          </a:p>
        </p:txBody>
      </p:sp>
    </p:spTree>
    <p:extLst>
      <p:ext uri="{BB962C8B-B14F-4D97-AF65-F5344CB8AC3E}">
        <p14:creationId xmlns:p14="http://schemas.microsoft.com/office/powerpoint/2010/main" val="842741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happy to answer any</a:t>
            </a:r>
            <a:r>
              <a:rPr lang="en-US" baseline="0" dirty="0"/>
              <a:t> questions you might have about transformational leadership or about SAFe</a:t>
            </a:r>
            <a:r>
              <a:rPr lang="mr-IN" baseline="0" dirty="0"/>
              <a:t>…</a:t>
            </a:r>
            <a:r>
              <a:rPr lang="en-US" baseline="0" dirty="0"/>
              <a:t> feel free to stop by the Scaled Agile booth in the exhibit hall</a:t>
            </a:r>
            <a:r>
              <a:rPr lang="mr-IN" baseline="0" dirty="0"/>
              <a:t>…</a:t>
            </a:r>
            <a:r>
              <a:rPr lang="en-US" baseline="0" dirty="0"/>
              <a:t> I will be there throughout the conference.</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27</a:t>
            </a:fld>
            <a:endParaRPr lang="en-US" dirty="0"/>
          </a:p>
        </p:txBody>
      </p:sp>
    </p:spTree>
    <p:extLst>
      <p:ext uri="{BB962C8B-B14F-4D97-AF65-F5344CB8AC3E}">
        <p14:creationId xmlns:p14="http://schemas.microsoft.com/office/powerpoint/2010/main" val="105591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would agree that transitioning to DevOps and Lean IT leads to organizational change?</a:t>
            </a:r>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5</a:t>
            </a:fld>
            <a:endParaRPr lang="en-US" dirty="0"/>
          </a:p>
        </p:txBody>
      </p:sp>
    </p:spTree>
    <p:extLst>
      <p:ext uri="{BB962C8B-B14F-4D97-AF65-F5344CB8AC3E}">
        <p14:creationId xmlns:p14="http://schemas.microsoft.com/office/powerpoint/2010/main" val="2082022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something</a:t>
            </a:r>
            <a:r>
              <a:rPr lang="en-US" baseline="0" dirty="0"/>
              <a:t> we all know, but seeing just how hard change can be in organization after organization that we’ve coached through Agile and DevOps implementations led me to a learning journey that is the reason why Gene invited me to present at this year’s summit. I became fascinated with this with this classic case of an irresistible force and an immovable object</a:t>
            </a:r>
            <a:r>
              <a:rPr lang="mr-IN" baseline="0" dirty="0"/>
              <a:t>…</a:t>
            </a:r>
            <a:r>
              <a:rPr lang="en-US" baseline="0" dirty="0"/>
              <a:t> the desperate need to change the way we build, maintain, and enhance our IT systems struggling against this inherent nature we have to resist change. </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6</a:t>
            </a:fld>
            <a:endParaRPr lang="en-US" dirty="0"/>
          </a:p>
        </p:txBody>
      </p:sp>
    </p:spTree>
    <p:extLst>
      <p:ext uri="{BB962C8B-B14F-4D97-AF65-F5344CB8AC3E}">
        <p14:creationId xmlns:p14="http://schemas.microsoft.com/office/powerpoint/2010/main" val="98870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are familiar with </a:t>
            </a:r>
            <a:r>
              <a:rPr lang="en-US" baseline="0" dirty="0"/>
              <a:t>John Kotter’s famous “70% failure rate” in change initiatives? If we believe that DevOps adoption leads to organizational change, then Kotter’s claim should serve as a warning for us that we have to know how to effectively manage organizational change if we want our DevOps implementation to be successful.  </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7</a:t>
            </a:fld>
            <a:endParaRPr lang="en-US" dirty="0"/>
          </a:p>
        </p:txBody>
      </p:sp>
    </p:spTree>
    <p:extLst>
      <p:ext uri="{BB962C8B-B14F-4D97-AF65-F5344CB8AC3E}">
        <p14:creationId xmlns:p14="http://schemas.microsoft.com/office/powerpoint/2010/main" val="13887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additional research has</a:t>
            </a:r>
            <a:r>
              <a:rPr lang="en-US" baseline="0" dirty="0"/>
              <a:t> reinforced Kotter’s claim.  We are also familiar with many very public failures that illustrate just how difficult change can be. (Go through list quickly).</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8</a:t>
            </a:fld>
            <a:endParaRPr lang="en-US" dirty="0"/>
          </a:p>
        </p:txBody>
      </p:sp>
    </p:spTree>
    <p:extLst>
      <p:ext uri="{BB962C8B-B14F-4D97-AF65-F5344CB8AC3E}">
        <p14:creationId xmlns:p14="http://schemas.microsoft.com/office/powerpoint/2010/main" val="73169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we know that implementing DevOps and managing the organizational change it brings is challenging</a:t>
            </a:r>
            <a:r>
              <a:rPr lang="mr-IN" baseline="0" dirty="0"/>
              <a:t>…</a:t>
            </a:r>
            <a:r>
              <a:rPr lang="en-US" baseline="0" dirty="0"/>
              <a:t> and yet we also know that in today’s environment organizations MUST be able to continuously adapt to survive.</a:t>
            </a:r>
          </a:p>
          <a:p>
            <a:endParaRPr lang="en-US" baseline="0" dirty="0"/>
          </a:p>
          <a:p>
            <a:r>
              <a:rPr lang="en-US" baseline="0" dirty="0"/>
              <a:t>How many of you have read the book Bold? Whether you agree with their call to action or not, what </a:t>
            </a:r>
            <a:r>
              <a:rPr lang="en-US" baseline="0" dirty="0" err="1"/>
              <a:t>Diamandis</a:t>
            </a:r>
            <a:r>
              <a:rPr lang="en-US" baseline="0" dirty="0"/>
              <a:t> and Kotler did a great job of in the first part of their book was to catalog all of the external factors that are literally changing the marketplace in front of our eyes on a daily basis, and the pace of change is accelerating. They talk about advances like artificial intelligence, big data, driverless cars, internet of things, EVERYTHING as a service, breakthroughs in bio science</a:t>
            </a:r>
            <a:r>
              <a:rPr lang="mr-IN" baseline="0" dirty="0"/>
              <a:t>…</a:t>
            </a:r>
            <a:r>
              <a:rPr lang="en-US" baseline="0" dirty="0"/>
              <a:t> the list goes on and on. And then last week</a:t>
            </a:r>
            <a:r>
              <a:rPr lang="mr-IN" baseline="0" dirty="0"/>
              <a:t>…</a:t>
            </a:r>
            <a:r>
              <a:rPr lang="en-US" baseline="0" dirty="0"/>
              <a:t> how many saw Elon Musk’s announcement regarding solar panel rooftops that look like regular shingles? Caught the entire energy industry by surprise. This is just one example of why organizations have no choice</a:t>
            </a:r>
            <a:r>
              <a:rPr lang="mr-IN" baseline="0" dirty="0"/>
              <a:t>…</a:t>
            </a:r>
            <a:r>
              <a:rPr lang="en-US" baseline="0" dirty="0"/>
              <a:t> the ability  to change and adapt is now a core competency.</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9</a:t>
            </a:fld>
            <a:endParaRPr lang="en-US" dirty="0"/>
          </a:p>
        </p:txBody>
      </p:sp>
    </p:spTree>
    <p:extLst>
      <p:ext uri="{BB962C8B-B14F-4D97-AF65-F5344CB8AC3E}">
        <p14:creationId xmlns:p14="http://schemas.microsoft.com/office/powerpoint/2010/main" val="2071181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The</a:t>
            </a:r>
            <a:r>
              <a:rPr lang="en-US" baseline="0" dirty="0"/>
              <a:t> evidence shows that companies who can’t adapt are not going to be around long. This report published last year in the New York Business Journal highlighted the fact that in just 15 years over HALF of the Fortune 500 from the year 2000 are now gone</a:t>
            </a:r>
            <a:r>
              <a:rPr lang="mr-IN" baseline="0" dirty="0"/>
              <a:t>…</a:t>
            </a:r>
            <a:r>
              <a:rPr lang="en-US" baseline="0" dirty="0"/>
              <a:t> not just off the list</a:t>
            </a:r>
            <a:r>
              <a:rPr lang="mr-IN" baseline="0" dirty="0"/>
              <a:t>…</a:t>
            </a:r>
            <a:r>
              <a:rPr lang="en-US" baseline="0" dirty="0"/>
              <a:t> GONE.  That turnover rate in the Fortune 500, S&amp;P, Dow, etc. if you graph it out is accelerating on an exponential curve.</a:t>
            </a:r>
            <a:endParaRPr dirty="0"/>
          </a:p>
        </p:txBody>
      </p:sp>
    </p:spTree>
    <p:extLst>
      <p:ext uri="{BB962C8B-B14F-4D97-AF65-F5344CB8AC3E}">
        <p14:creationId xmlns:p14="http://schemas.microsoft.com/office/powerpoint/2010/main" val="103506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if we know we have to be able to rapidly adapt in our organizations, but that change initiatives frequently fail, where do we go from there? The next step in my journey was to dig into the reasons scholarly researchers found for why change initiatives were failing. This study by Decker et al actually was a study of studies</a:t>
            </a:r>
            <a:r>
              <a:rPr lang="mr-IN" baseline="0" dirty="0"/>
              <a:t>…</a:t>
            </a:r>
            <a:r>
              <a:rPr lang="en-US" baseline="0" dirty="0"/>
              <a:t> to survey all of the research at the time to see what patterns they could find.  Here are the most frequently cited reasons for change failure</a:t>
            </a:r>
            <a:r>
              <a:rPr lang="mr-IN" baseline="0" dirty="0"/>
              <a:t>…</a:t>
            </a:r>
            <a:r>
              <a:rPr lang="en-US" baseline="0" dirty="0"/>
              <a:t> see if any of these look familiar. (Go through list quickly).</a:t>
            </a:r>
          </a:p>
          <a:p>
            <a:endParaRPr lang="en-US" baseline="0" dirty="0"/>
          </a:p>
          <a:p>
            <a:r>
              <a:rPr lang="en-US" baseline="0" dirty="0"/>
              <a:t>That brings us back to our Captain Obvious moment. Nothing here is revolutionary or new</a:t>
            </a:r>
            <a:r>
              <a:rPr lang="mr-IN" baseline="0" dirty="0"/>
              <a:t>…</a:t>
            </a:r>
            <a:r>
              <a:rPr lang="en-US" baseline="0" dirty="0"/>
              <a:t> we know this. The real answer I was seeking to find was</a:t>
            </a:r>
            <a:r>
              <a:rPr lang="mr-IN" baseline="0" dirty="0"/>
              <a:t>…</a:t>
            </a:r>
            <a:r>
              <a:rPr lang="en-US" baseline="0" dirty="0"/>
              <a:t> what do we do about it? How do we counter these factors and become one of those exceptional companies model organizational agility?</a:t>
            </a:r>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11</a:t>
            </a:fld>
            <a:endParaRPr lang="en-US" dirty="0"/>
          </a:p>
        </p:txBody>
      </p:sp>
    </p:spTree>
    <p:extLst>
      <p:ext uri="{BB962C8B-B14F-4D97-AF65-F5344CB8AC3E}">
        <p14:creationId xmlns:p14="http://schemas.microsoft.com/office/powerpoint/2010/main" val="401620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Box 9"/>
          <p:cNvSpPr txBox="1"/>
          <p:nvPr userDrawn="1"/>
        </p:nvSpPr>
        <p:spPr>
          <a:xfrm>
            <a:off x="2499361" y="4913020"/>
            <a:ext cx="887863" cy="115416"/>
          </a:xfrm>
          <a:prstGeom prst="rect">
            <a:avLst/>
          </a:prstGeom>
          <a:noFill/>
        </p:spPr>
        <p:txBody>
          <a:bodyPr wrap="square" lIns="0" tIns="0" rIns="0" bIns="0" rtlCol="0">
            <a:spAutoFit/>
          </a:bodyPr>
          <a:lstStyle/>
          <a:p>
            <a:pPr algn="r"/>
            <a:r>
              <a:rPr lang="en-US" sz="750" dirty="0">
                <a:solidFill>
                  <a:schemeClr val="tx1">
                    <a:lumMod val="75000"/>
                    <a:lumOff val="25000"/>
                  </a:schemeClr>
                </a:solidFill>
                <a:latin typeface="Arial"/>
                <a:cs typeface="Arial"/>
              </a:rPr>
              <a:t>V4.0.0</a:t>
            </a:r>
          </a:p>
        </p:txBody>
      </p:sp>
      <p:pic>
        <p:nvPicPr>
          <p:cNvPr id="17" name="Picture 16" descr="PPT_background_alternate_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 name="Rectangle 17"/>
          <p:cNvSpPr/>
          <p:nvPr userDrawn="1"/>
        </p:nvSpPr>
        <p:spPr bwMode="auto">
          <a:xfrm>
            <a:off x="0" y="2567940"/>
            <a:ext cx="9144000" cy="2567940"/>
          </a:xfrm>
          <a:prstGeom prst="rect">
            <a:avLst/>
          </a:prstGeom>
          <a:gradFill flip="none" rotWithShape="1">
            <a:gsLst>
              <a:gs pos="0">
                <a:schemeClr val="bg1"/>
              </a:gs>
              <a:gs pos="25000">
                <a:schemeClr val="bg1"/>
              </a:gs>
              <a:gs pos="100000">
                <a:schemeClr val="bg1">
                  <a:alpha val="0"/>
                </a:schemeClr>
              </a:gs>
            </a:gsLst>
            <a:lin ang="4740000" scaled="0"/>
            <a:tileRect/>
          </a:gra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9" name="Rectangle 18"/>
          <p:cNvSpPr/>
          <p:nvPr userDrawn="1"/>
        </p:nvSpPr>
        <p:spPr bwMode="auto">
          <a:xfrm>
            <a:off x="0" y="-7620"/>
            <a:ext cx="9174480" cy="2575560"/>
          </a:xfrm>
          <a:prstGeom prst="rect">
            <a:avLst/>
          </a:prstGeom>
          <a:gradFill flip="none" rotWithShape="1">
            <a:gsLst>
              <a:gs pos="43000">
                <a:srgbClr val="546079">
                  <a:alpha val="97000"/>
                </a:srgbClr>
              </a:gs>
              <a:gs pos="100000">
                <a:srgbClr val="FFFFFF">
                  <a:alpha val="0"/>
                </a:srgbClr>
              </a:gs>
              <a:gs pos="0">
                <a:srgbClr val="546079"/>
              </a:gs>
              <a:gs pos="74000">
                <a:srgbClr val="546079">
                  <a:alpha val="64000"/>
                </a:srgbClr>
              </a:gs>
            </a:gsLst>
            <a:lin ang="3780000" scaled="0"/>
            <a:tileRect/>
          </a:gra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2" name="Rectangle 21"/>
          <p:cNvSpPr/>
          <p:nvPr userDrawn="1"/>
        </p:nvSpPr>
        <p:spPr bwMode="auto">
          <a:xfrm>
            <a:off x="0" y="2558976"/>
            <a:ext cx="3664858" cy="176893"/>
          </a:xfrm>
          <a:prstGeom prst="rect">
            <a:avLst/>
          </a:prstGeom>
          <a:solidFill>
            <a:schemeClr val="accent3"/>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3" name="Rectangle 22"/>
          <p:cNvSpPr/>
          <p:nvPr userDrawn="1"/>
        </p:nvSpPr>
        <p:spPr bwMode="auto">
          <a:xfrm>
            <a:off x="1280661" y="2558976"/>
            <a:ext cx="4689928" cy="176893"/>
          </a:xfrm>
          <a:prstGeom prst="rect">
            <a:avLst/>
          </a:prstGeom>
          <a:solidFill>
            <a:schemeClr val="accent5"/>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4" name="Rectangle 23"/>
          <p:cNvSpPr/>
          <p:nvPr userDrawn="1"/>
        </p:nvSpPr>
        <p:spPr bwMode="auto">
          <a:xfrm>
            <a:off x="4555903" y="2558034"/>
            <a:ext cx="4588097" cy="176893"/>
          </a:xfrm>
          <a:prstGeom prst="rect">
            <a:avLst/>
          </a:prstGeom>
          <a:solidFill>
            <a:schemeClr val="accent4"/>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5123" name="Rectangle 3"/>
          <p:cNvSpPr>
            <a:spLocks noGrp="1" noChangeArrowheads="1"/>
          </p:cNvSpPr>
          <p:nvPr>
            <p:ph type="ctrTitle"/>
          </p:nvPr>
        </p:nvSpPr>
        <p:spPr>
          <a:xfrm>
            <a:off x="471842" y="604648"/>
            <a:ext cx="8320501" cy="992981"/>
          </a:xfrm>
          <a:solidFill>
            <a:schemeClr val="bg1">
              <a:alpha val="0"/>
            </a:schemeClr>
          </a:solidFill>
          <a:ln>
            <a:solidFill>
              <a:schemeClr val="bg1">
                <a:alpha val="0"/>
              </a:schemeClr>
            </a:solidFill>
          </a:ln>
          <a:effectLst/>
        </p:spPr>
        <p:txBody>
          <a:bodyPr tIns="45720" anchor="b" anchorCtr="0">
            <a:noAutofit/>
          </a:bodyPr>
          <a:lstStyle>
            <a:lvl1pPr algn="l" rtl="0" eaLnBrk="1" fontAlgn="base" hangingPunct="1">
              <a:spcBef>
                <a:spcPct val="0"/>
              </a:spcBef>
              <a:spcAft>
                <a:spcPct val="0"/>
              </a:spcAft>
              <a:defRPr lang="en-US" altLang="en-US" sz="3400" b="0" i="0" dirty="0">
                <a:solidFill>
                  <a:schemeClr val="bg1"/>
                </a:solidFill>
                <a:latin typeface="+mj-lt"/>
                <a:ea typeface="+mj-ea"/>
                <a:cs typeface="+mj-cs"/>
              </a:defRPr>
            </a:lvl1pPr>
          </a:lstStyle>
          <a:p>
            <a:r>
              <a:rPr lang="en-US" altLang="en-US"/>
              <a:t>Click to edit Master title style</a:t>
            </a:r>
            <a:endParaRPr lang="en-US" altLang="en-US" dirty="0"/>
          </a:p>
        </p:txBody>
      </p:sp>
      <p:sp>
        <p:nvSpPr>
          <p:cNvPr id="5124" name="Rectangle 4"/>
          <p:cNvSpPr>
            <a:spLocks noGrp="1" noChangeArrowheads="1"/>
          </p:cNvSpPr>
          <p:nvPr>
            <p:ph type="subTitle" idx="1"/>
          </p:nvPr>
        </p:nvSpPr>
        <p:spPr>
          <a:xfrm>
            <a:off x="471843" y="1626489"/>
            <a:ext cx="8320500" cy="392415"/>
          </a:xfrm>
          <a:solidFill>
            <a:schemeClr val="bg1">
              <a:alpha val="0"/>
            </a:schemeClr>
          </a:solidFill>
          <a:ln>
            <a:solidFill>
              <a:schemeClr val="bg1">
                <a:alpha val="0"/>
              </a:schemeClr>
            </a:solidFill>
          </a:ln>
          <a:effectLst/>
        </p:spPr>
        <p:txBody>
          <a:bodyPr>
            <a:noAutofit/>
          </a:bodyPr>
          <a:lstStyle>
            <a:lvl1pPr marL="0" indent="0" algn="l" rtl="0" eaLnBrk="1" fontAlgn="base" hangingPunct="1">
              <a:spcBef>
                <a:spcPts val="0"/>
              </a:spcBef>
              <a:spcAft>
                <a:spcPts val="150"/>
              </a:spcAft>
              <a:buClr>
                <a:schemeClr val="tx2"/>
              </a:buClr>
              <a:buSzPct val="100000"/>
              <a:buFont typeface="Wingdings" pitchFamily="2" charset="2"/>
              <a:buNone/>
              <a:defRPr lang="en-US" altLang="en-US" sz="2200" b="0" dirty="0">
                <a:solidFill>
                  <a:schemeClr val="bg2"/>
                </a:solidFill>
                <a:latin typeface="+mn-lt"/>
                <a:ea typeface="+mn-ea"/>
                <a:cs typeface="+mn-cs"/>
              </a:defRPr>
            </a:lvl1pPr>
          </a:lstStyle>
          <a:p>
            <a:r>
              <a:rPr lang="en-US" altLang="en-US"/>
              <a:t>Click to edit Master subtitle style</a:t>
            </a:r>
            <a:endParaRPr lang="en-US" altLang="en-US" dirty="0"/>
          </a:p>
        </p:txBody>
      </p:sp>
      <p:sp>
        <p:nvSpPr>
          <p:cNvPr id="11" name="TextBox 10"/>
          <p:cNvSpPr txBox="1"/>
          <p:nvPr userDrawn="1"/>
        </p:nvSpPr>
        <p:spPr>
          <a:xfrm>
            <a:off x="348714" y="4875634"/>
            <a:ext cx="4254500" cy="207749"/>
          </a:xfrm>
          <a:prstGeom prst="rect">
            <a:avLst/>
          </a:prstGeom>
          <a:noFill/>
        </p:spPr>
        <p:txBody>
          <a:bodyPr wrap="square" rtlCol="0">
            <a:spAutoFit/>
          </a:bodyPr>
          <a:lstStyle/>
          <a:p>
            <a:r>
              <a:rPr lang="en-US" sz="750" dirty="0">
                <a:solidFill>
                  <a:schemeClr val="bg1">
                    <a:lumMod val="50000"/>
                  </a:schemeClr>
                </a:solidFill>
                <a:latin typeface="+mn-lt"/>
                <a:cs typeface="+mn-cs"/>
              </a:rPr>
              <a:t>© 2016 Scaled Agile, Inc. All Rights Reserved.</a:t>
            </a:r>
          </a:p>
        </p:txBody>
      </p:sp>
      <p:pic>
        <p:nvPicPr>
          <p:cNvPr id="15" name="Picture 14" descr="PPT-sized.png"/>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426460" y="4591426"/>
            <a:ext cx="2133600" cy="243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Layout Horizontal">
    <p:spTree>
      <p:nvGrpSpPr>
        <p:cNvPr id="1" name=""/>
        <p:cNvGrpSpPr/>
        <p:nvPr/>
      </p:nvGrpSpPr>
      <p:grpSpPr>
        <a:xfrm>
          <a:off x="0" y="0"/>
          <a:ext cx="0" cy="0"/>
          <a:chOff x="0" y="0"/>
          <a:chExt cx="0" cy="0"/>
        </a:xfrm>
      </p:grpSpPr>
      <p:sp>
        <p:nvSpPr>
          <p:cNvPr id="11" name="TextBox 10"/>
          <p:cNvSpPr txBox="1"/>
          <p:nvPr userDrawn="1"/>
        </p:nvSpPr>
        <p:spPr>
          <a:xfrm>
            <a:off x="3000416" y="4775967"/>
            <a:ext cx="4151994"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a:solidFill>
                  <a:schemeClr val="bg1"/>
                </a:solidFill>
                <a:latin typeface="+mn-lt"/>
                <a:cs typeface="+mn-cs"/>
              </a:rPr>
              <a:t>© 2016 Scaled Agile, Inc. All Rights Reserved.</a:t>
            </a:r>
          </a:p>
        </p:txBody>
      </p:sp>
      <p:sp>
        <p:nvSpPr>
          <p:cNvPr id="12" name="Round Same Side Corner Rectangle 11"/>
          <p:cNvSpPr/>
          <p:nvPr userDrawn="1"/>
        </p:nvSpPr>
        <p:spPr bwMode="auto">
          <a:xfrm rot="16200000">
            <a:off x="4515671" y="515163"/>
            <a:ext cx="5143503" cy="4113166"/>
          </a:xfrm>
          <a:prstGeom prst="round2SameRect">
            <a:avLst>
              <a:gd name="adj1" fmla="val 9863"/>
              <a:gd name="adj2" fmla="val 0"/>
            </a:avLst>
          </a:prstGeom>
          <a:solidFill>
            <a:schemeClr val="bg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pic>
        <p:nvPicPr>
          <p:cNvPr id="14" name="Picture 13" descr="PPT_background_alternate_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Rectangle 14"/>
          <p:cNvSpPr/>
          <p:nvPr userDrawn="1"/>
        </p:nvSpPr>
        <p:spPr bwMode="auto">
          <a:xfrm>
            <a:off x="0" y="0"/>
            <a:ext cx="9144000" cy="5143500"/>
          </a:xfrm>
          <a:prstGeom prst="rect">
            <a:avLst/>
          </a:prstGeom>
          <a:solidFill>
            <a:schemeClr val="bg1">
              <a:alpha val="70000"/>
            </a:scheme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solidFill>
                <a:srgbClr val="565656"/>
              </a:solidFill>
            </a:endParaRPr>
          </a:p>
        </p:txBody>
      </p:sp>
      <p:sp>
        <p:nvSpPr>
          <p:cNvPr id="16" name="Rectangle 15"/>
          <p:cNvSpPr/>
          <p:nvPr userDrawn="1"/>
        </p:nvSpPr>
        <p:spPr bwMode="auto">
          <a:xfrm>
            <a:off x="0" y="1"/>
            <a:ext cx="9144000" cy="2585357"/>
          </a:xfrm>
          <a:prstGeom prst="rect">
            <a:avLst/>
          </a:prstGeom>
          <a:gradFill flip="none" rotWithShape="1">
            <a:gsLst>
              <a:gs pos="49000">
                <a:schemeClr val="accent5"/>
              </a:gs>
              <a:gs pos="100000">
                <a:schemeClr val="accent5">
                  <a:alpha val="34000"/>
                </a:schemeClr>
              </a:gs>
            </a:gsLst>
            <a:lin ang="21480000" scaled="0"/>
            <a:tileRect/>
          </a:gra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solidFill>
                <a:schemeClr val="bg1"/>
              </a:solidFill>
            </a:endParaRPr>
          </a:p>
        </p:txBody>
      </p:sp>
      <p:pic>
        <p:nvPicPr>
          <p:cNvPr id="17" name="Picture 16" descr="postit_wid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7886" y="932842"/>
            <a:ext cx="8768454" cy="4210658"/>
          </a:xfrm>
          <a:prstGeom prst="rect">
            <a:avLst/>
          </a:prstGeom>
        </p:spPr>
      </p:pic>
      <p:sp>
        <p:nvSpPr>
          <p:cNvPr id="10" name="Title 1"/>
          <p:cNvSpPr>
            <a:spLocks noGrp="1"/>
          </p:cNvSpPr>
          <p:nvPr>
            <p:ph type="title"/>
          </p:nvPr>
        </p:nvSpPr>
        <p:spPr>
          <a:xfrm>
            <a:off x="457200" y="171450"/>
            <a:ext cx="8369300" cy="301752"/>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defRPr lang="en-US" altLang="en-US" sz="2200" b="0" dirty="0">
                <a:solidFill>
                  <a:schemeClr val="bg1"/>
                </a:solidFill>
                <a:latin typeface="+mj-lt"/>
                <a:ea typeface="+mj-ea"/>
                <a:cs typeface="+mj-cs"/>
              </a:defRPr>
            </a:lvl1pPr>
          </a:lstStyle>
          <a:p>
            <a:pPr lvl="0" algn="l" rtl="0" eaLnBrk="1" fontAlgn="base" hangingPunct="1">
              <a:spcBef>
                <a:spcPct val="0"/>
              </a:spcBef>
              <a:spcAft>
                <a:spcPct val="0"/>
              </a:spcAft>
            </a:pPr>
            <a:r>
              <a:rPr lang="en-US"/>
              <a:t>Click to edit Master title style</a:t>
            </a:r>
            <a:endParaRPr lang="en-US" dirty="0"/>
          </a:p>
        </p:txBody>
      </p:sp>
      <p:sp>
        <p:nvSpPr>
          <p:cNvPr id="5" name="Content Placeholder 4"/>
          <p:cNvSpPr>
            <a:spLocks noGrp="1"/>
          </p:cNvSpPr>
          <p:nvPr>
            <p:ph sz="quarter" idx="10"/>
          </p:nvPr>
        </p:nvSpPr>
        <p:spPr>
          <a:xfrm>
            <a:off x="602929" y="1548624"/>
            <a:ext cx="7526344" cy="2968450"/>
          </a:xfrm>
        </p:spPr>
        <p:txBody>
          <a:bodyPr/>
          <a:lstStyle>
            <a:lvl1pPr>
              <a:spcBef>
                <a:spcPts val="600"/>
              </a:spcBef>
              <a:spcAft>
                <a:spcPts val="600"/>
              </a:spcAft>
              <a:defRPr sz="1800"/>
            </a:lvl1pPr>
            <a:lvl2pPr>
              <a:spcBef>
                <a:spcPts val="600"/>
              </a:spcBef>
              <a:spcAft>
                <a:spcPts val="600"/>
              </a:spcAft>
              <a:defRPr sz="1600"/>
            </a:lvl2pPr>
            <a:lvl3pPr>
              <a:defRPr sz="1350"/>
            </a:lvl3pPr>
          </a:lstStyle>
          <a:p>
            <a:pPr lvl="0"/>
            <a:r>
              <a:rPr lang="en-US"/>
              <a:t>Click to edit Master text styles</a:t>
            </a:r>
          </a:p>
          <a:p>
            <a:pPr lvl="1"/>
            <a:r>
              <a:rPr lang="en-US"/>
              <a:t>Second level</a:t>
            </a:r>
          </a:p>
        </p:txBody>
      </p:sp>
      <p:grpSp>
        <p:nvGrpSpPr>
          <p:cNvPr id="2" name="Group 1"/>
          <p:cNvGrpSpPr/>
          <p:nvPr userDrawn="1"/>
        </p:nvGrpSpPr>
        <p:grpSpPr>
          <a:xfrm>
            <a:off x="434695" y="935345"/>
            <a:ext cx="8163952" cy="272735"/>
            <a:chOff x="434695" y="935345"/>
            <a:chExt cx="8163952" cy="272735"/>
          </a:xfrm>
        </p:grpSpPr>
        <p:sp>
          <p:nvSpPr>
            <p:cNvPr id="20" name="Rectangle 19"/>
            <p:cNvSpPr/>
            <p:nvPr userDrawn="1"/>
          </p:nvSpPr>
          <p:spPr bwMode="auto">
            <a:xfrm>
              <a:off x="434695" y="935345"/>
              <a:ext cx="8163952" cy="272735"/>
            </a:xfrm>
            <a:prstGeom prst="rect">
              <a:avLst/>
            </a:prstGeom>
            <a:solidFill>
              <a:schemeClr val="bg2">
                <a:lumMod val="50000"/>
              </a:schemeClr>
            </a:solidFill>
            <a:ln w="19050" cap="flat" cmpd="sng" algn="ctr">
              <a:noFill/>
              <a:prstDash val="solid"/>
              <a:round/>
              <a:headEnd type="none" w="med" len="med"/>
              <a:tailEnd type="none" w="med" len="med"/>
            </a:ln>
            <a:effectLst>
              <a:outerShdw blurRad="50800" dist="38100" dir="2700000" algn="tl" rotWithShape="0">
                <a:prstClr val="black">
                  <a:alpha val="21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4" name="Oval 23"/>
            <p:cNvSpPr/>
            <p:nvPr userDrawn="1"/>
          </p:nvSpPr>
          <p:spPr bwMode="auto">
            <a:xfrm>
              <a:off x="1086671" y="1016848"/>
              <a:ext cx="113038" cy="109728"/>
            </a:xfrm>
            <a:prstGeom prst="ellipse">
              <a:avLst/>
            </a:prstGeom>
            <a:solidFill>
              <a:schemeClr val="bg1">
                <a:lumMod val="85000"/>
              </a:schemeClr>
            </a:solidFill>
            <a:ln w="19050" cap="flat" cmpd="sng" algn="ctr">
              <a:noFill/>
              <a:prstDash val="solid"/>
              <a:round/>
              <a:headEnd type="none" w="med" len="med"/>
              <a:tailEnd type="none" w="med" len="med"/>
            </a:ln>
            <a:effectLst>
              <a:innerShdw blurRad="38100" dist="25400" dir="13500000">
                <a:srgbClr val="000000">
                  <a:alpha val="20000"/>
                </a:srgbClr>
              </a:inn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5" name="Oval 24"/>
            <p:cNvSpPr/>
            <p:nvPr userDrawn="1"/>
          </p:nvSpPr>
          <p:spPr bwMode="auto">
            <a:xfrm>
              <a:off x="4347120" y="1016848"/>
              <a:ext cx="113038" cy="109728"/>
            </a:xfrm>
            <a:prstGeom prst="ellipse">
              <a:avLst/>
            </a:prstGeom>
            <a:solidFill>
              <a:schemeClr val="bg1">
                <a:lumMod val="85000"/>
              </a:schemeClr>
            </a:solidFill>
            <a:ln w="19050" cap="flat" cmpd="sng" algn="ctr">
              <a:noFill/>
              <a:prstDash val="solid"/>
              <a:round/>
              <a:headEnd type="none" w="med" len="med"/>
              <a:tailEnd type="none" w="med" len="med"/>
            </a:ln>
            <a:effectLst>
              <a:innerShdw blurRad="38100" dist="25400" dir="13500000">
                <a:srgbClr val="000000">
                  <a:alpha val="20000"/>
                </a:srgbClr>
              </a:inn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7" name="Oval 26"/>
            <p:cNvSpPr/>
            <p:nvPr userDrawn="1"/>
          </p:nvSpPr>
          <p:spPr bwMode="auto">
            <a:xfrm>
              <a:off x="7607568" y="1016848"/>
              <a:ext cx="113038" cy="109728"/>
            </a:xfrm>
            <a:prstGeom prst="ellipse">
              <a:avLst/>
            </a:prstGeom>
            <a:solidFill>
              <a:schemeClr val="bg1">
                <a:lumMod val="85000"/>
              </a:schemeClr>
            </a:solidFill>
            <a:ln w="19050" cap="flat" cmpd="sng" algn="ctr">
              <a:noFill/>
              <a:prstDash val="solid"/>
              <a:round/>
              <a:headEnd type="none" w="med" len="med"/>
              <a:tailEnd type="none" w="med" len="med"/>
            </a:ln>
            <a:effectLst>
              <a:innerShdw blurRad="38100" dist="25400" dir="13500000">
                <a:srgbClr val="000000">
                  <a:alpha val="20000"/>
                </a:srgbClr>
              </a:inn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b="1" i="1" dirty="0"/>
            </a:p>
          </p:txBody>
        </p:sp>
      </p:grpSp>
      <p:sp>
        <p:nvSpPr>
          <p:cNvPr id="23" name="TextBox 22"/>
          <p:cNvSpPr txBox="1"/>
          <p:nvPr userDrawn="1"/>
        </p:nvSpPr>
        <p:spPr>
          <a:xfrm>
            <a:off x="1509160" y="4904100"/>
            <a:ext cx="1890174" cy="184666"/>
          </a:xfrm>
          <a:prstGeom prst="rect">
            <a:avLst/>
          </a:prstGeom>
          <a:noFill/>
        </p:spPr>
        <p:txBody>
          <a:bodyPr wrap="square" rtlCol="0">
            <a:spAutoFit/>
          </a:bodyPr>
          <a:lstStyle/>
          <a:p>
            <a:r>
              <a:rPr lang="en-US" sz="600" dirty="0">
                <a:solidFill>
                  <a:schemeClr val="bg1">
                    <a:lumMod val="50000"/>
                  </a:schemeClr>
                </a:solidFill>
                <a:latin typeface="+mn-lt"/>
                <a:cs typeface="+mn-cs"/>
              </a:rPr>
              <a:t>© 2016 Scaled Agile, Inc. All Rights Reserved.</a:t>
            </a:r>
          </a:p>
        </p:txBody>
      </p:sp>
      <p:pic>
        <p:nvPicPr>
          <p:cNvPr id="26" name="Picture 25" descr="PPT-sized.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26460" y="4934417"/>
            <a:ext cx="1117600" cy="127127"/>
          </a:xfrm>
          <a:prstGeom prst="rect">
            <a:avLst/>
          </a:prstGeom>
        </p:spPr>
      </p:pic>
      <p:sp>
        <p:nvSpPr>
          <p:cNvPr id="28" name="TextBox 27"/>
          <p:cNvSpPr txBox="1"/>
          <p:nvPr userDrawn="1"/>
        </p:nvSpPr>
        <p:spPr>
          <a:xfrm>
            <a:off x="8015592" y="4800600"/>
            <a:ext cx="654080" cy="271393"/>
          </a:xfrm>
          <a:prstGeom prst="rect">
            <a:avLst/>
          </a:prstGeom>
          <a:solidFill>
            <a:schemeClr val="bg1">
              <a:alpha val="0"/>
            </a:schemeClr>
          </a:solidFill>
          <a:ln>
            <a:solidFill>
              <a:schemeClr val="bg1">
                <a:alpha val="0"/>
              </a:schemeClr>
            </a:solidFill>
          </a:ln>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ABA28972-6D48-4F49-8D9E-11DAC31E3DF7}" type="slidenum">
              <a:rPr lang="en-US" sz="900" smtClean="0">
                <a:solidFill>
                  <a:schemeClr val="tx1">
                    <a:lumMod val="65000"/>
                    <a:lumOff val="35000"/>
                  </a:schemeClr>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a:solidFill>
                <a:schemeClr val="tx1">
                  <a:lumMod val="65000"/>
                  <a:lumOff val="35000"/>
                </a:schemeClr>
              </a:solidFill>
            </a:endParaRPr>
          </a:p>
        </p:txBody>
      </p:sp>
    </p:spTree>
    <p:extLst>
      <p:ext uri="{BB962C8B-B14F-4D97-AF65-F5344CB8AC3E}">
        <p14:creationId xmlns:p14="http://schemas.microsoft.com/office/powerpoint/2010/main" val="3044999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3"/>
          <p:cNvSpPr/>
          <p:nvPr userDrawn="1"/>
        </p:nvSpPr>
        <p:spPr bwMode="auto">
          <a:xfrm>
            <a:off x="0" y="0"/>
            <a:ext cx="9144000" cy="4714875"/>
          </a:xfrm>
          <a:prstGeom prst="rect">
            <a:avLst/>
          </a:prstGeom>
          <a:solidFill>
            <a:schemeClr val="bg1"/>
          </a:solidFill>
          <a:ln w="19050" cap="flat" cmpd="sng" algn="ctr">
            <a:solidFill>
              <a:schemeClr val="bg1">
                <a:alpha val="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Tree>
    <p:extLst>
      <p:ext uri="{BB962C8B-B14F-4D97-AF65-F5344CB8AC3E}">
        <p14:creationId xmlns:p14="http://schemas.microsoft.com/office/powerpoint/2010/main" val="4197820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Variation-Background Only Dark">
    <p:spTree>
      <p:nvGrpSpPr>
        <p:cNvPr id="1" name=""/>
        <p:cNvGrpSpPr/>
        <p:nvPr/>
      </p:nvGrpSpPr>
      <p:grpSpPr>
        <a:xfrm>
          <a:off x="0" y="0"/>
          <a:ext cx="0" cy="0"/>
          <a:chOff x="0" y="0"/>
          <a:chExt cx="0" cy="0"/>
        </a:xfrm>
      </p:grpSpPr>
      <p:pic>
        <p:nvPicPr>
          <p:cNvPr id="3" name="Picture 2" descr="PPT_background_alternate_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userDrawn="1"/>
        </p:nvSpPr>
        <p:spPr bwMode="auto">
          <a:xfrm>
            <a:off x="0" y="0"/>
            <a:ext cx="9144000" cy="5143500"/>
          </a:xfrm>
          <a:prstGeom prst="rect">
            <a:avLst/>
          </a:prstGeom>
          <a:solidFill>
            <a:srgbClr val="546079">
              <a:alpha val="93000"/>
            </a:srgb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44" name="TextBox 43"/>
          <p:cNvSpPr txBox="1"/>
          <p:nvPr userDrawn="1"/>
        </p:nvSpPr>
        <p:spPr>
          <a:xfrm>
            <a:off x="8015592" y="4800600"/>
            <a:ext cx="654080" cy="271393"/>
          </a:xfrm>
          <a:prstGeom prst="rect">
            <a:avLst/>
          </a:prstGeom>
          <a:solidFill>
            <a:schemeClr val="bg1">
              <a:alpha val="0"/>
            </a:schemeClr>
          </a:solidFill>
          <a:ln>
            <a:solidFill>
              <a:schemeClr val="bg1">
                <a:alpha val="0"/>
              </a:schemeClr>
            </a:solidFill>
          </a:ln>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ABA28972-6D48-4F49-8D9E-11DAC31E3DF7}" type="slidenum">
              <a:rPr lang="en-US" sz="90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a:solidFill>
                <a:schemeClr val="bg1"/>
              </a:solidFill>
            </a:endParaRPr>
          </a:p>
        </p:txBody>
      </p:sp>
      <p:sp>
        <p:nvSpPr>
          <p:cNvPr id="45" name="TextBox 44"/>
          <p:cNvSpPr txBox="1"/>
          <p:nvPr userDrawn="1"/>
        </p:nvSpPr>
        <p:spPr>
          <a:xfrm>
            <a:off x="1509160" y="4904100"/>
            <a:ext cx="1890174"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a:solidFill>
                  <a:schemeClr val="bg1"/>
                </a:solidFill>
                <a:latin typeface="+mn-lt"/>
                <a:cs typeface="+mn-cs"/>
              </a:rPr>
              <a:t>© 2016 Scaled Agile, Inc. All Rights Reserved.</a:t>
            </a:r>
          </a:p>
        </p:txBody>
      </p:sp>
      <p:pic>
        <p:nvPicPr>
          <p:cNvPr id="46" name="Picture 45" descr="PPT-sized.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60" y="4934417"/>
            <a:ext cx="1117600" cy="127127"/>
          </a:xfrm>
          <a:prstGeom prst="rect">
            <a:avLst/>
          </a:prstGeom>
        </p:spPr>
      </p:pic>
    </p:spTree>
    <p:extLst>
      <p:ext uri="{BB962C8B-B14F-4D97-AF65-F5344CB8AC3E}">
        <p14:creationId xmlns:p14="http://schemas.microsoft.com/office/powerpoint/2010/main" val="1625941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ariation-Background Only Light">
    <p:spTree>
      <p:nvGrpSpPr>
        <p:cNvPr id="1" name=""/>
        <p:cNvGrpSpPr/>
        <p:nvPr/>
      </p:nvGrpSpPr>
      <p:grpSpPr>
        <a:xfrm>
          <a:off x="0" y="0"/>
          <a:ext cx="0" cy="0"/>
          <a:chOff x="0" y="0"/>
          <a:chExt cx="0" cy="0"/>
        </a:xfrm>
      </p:grpSpPr>
      <p:pic>
        <p:nvPicPr>
          <p:cNvPr id="5" name="Picture 4" descr="PPT_background_alternate_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p:cNvSpPr/>
          <p:nvPr userDrawn="1"/>
        </p:nvSpPr>
        <p:spPr bwMode="auto">
          <a:xfrm>
            <a:off x="0" y="0"/>
            <a:ext cx="9144000" cy="5143500"/>
          </a:xfrm>
          <a:prstGeom prst="rect">
            <a:avLst/>
          </a:prstGeom>
          <a:gradFill flip="none" rotWithShape="1">
            <a:gsLst>
              <a:gs pos="0">
                <a:schemeClr val="bg1">
                  <a:alpha val="78000"/>
                </a:schemeClr>
              </a:gs>
              <a:gs pos="55000">
                <a:schemeClr val="bg1">
                  <a:alpha val="84000"/>
                </a:schemeClr>
              </a:gs>
              <a:gs pos="100000">
                <a:schemeClr val="bg1">
                  <a:alpha val="80000"/>
                </a:schemeClr>
              </a:gs>
            </a:gsLst>
            <a:lin ang="4740000" scaled="0"/>
            <a:tileRect/>
          </a:gra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8" name="TextBox 7"/>
          <p:cNvSpPr txBox="1"/>
          <p:nvPr userDrawn="1"/>
        </p:nvSpPr>
        <p:spPr>
          <a:xfrm>
            <a:off x="1509160" y="4904100"/>
            <a:ext cx="1890174" cy="184666"/>
          </a:xfrm>
          <a:prstGeom prst="rect">
            <a:avLst/>
          </a:prstGeom>
          <a:noFill/>
        </p:spPr>
        <p:txBody>
          <a:bodyPr wrap="square" rtlCol="0">
            <a:spAutoFit/>
          </a:bodyPr>
          <a:lstStyle/>
          <a:p>
            <a:r>
              <a:rPr lang="en-US" sz="600" dirty="0">
                <a:solidFill>
                  <a:schemeClr val="bg1">
                    <a:lumMod val="50000"/>
                  </a:schemeClr>
                </a:solidFill>
                <a:latin typeface="+mn-lt"/>
                <a:cs typeface="+mn-cs"/>
              </a:rPr>
              <a:t>© 2016 Scaled Agile, Inc. All Rights Reserved.</a:t>
            </a:r>
          </a:p>
        </p:txBody>
      </p:sp>
      <p:pic>
        <p:nvPicPr>
          <p:cNvPr id="9" name="Picture 8" descr="PPT-sized.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60" y="4934417"/>
            <a:ext cx="1117600" cy="127127"/>
          </a:xfrm>
          <a:prstGeom prst="rect">
            <a:avLst/>
          </a:prstGeom>
        </p:spPr>
      </p:pic>
      <p:sp>
        <p:nvSpPr>
          <p:cNvPr id="10" name="TextBox 9"/>
          <p:cNvSpPr txBox="1"/>
          <p:nvPr userDrawn="1"/>
        </p:nvSpPr>
        <p:spPr>
          <a:xfrm>
            <a:off x="8015592" y="4800600"/>
            <a:ext cx="654080" cy="271393"/>
          </a:xfrm>
          <a:prstGeom prst="rect">
            <a:avLst/>
          </a:prstGeom>
          <a:solidFill>
            <a:schemeClr val="bg1">
              <a:alpha val="0"/>
            </a:schemeClr>
          </a:solidFill>
          <a:ln>
            <a:solidFill>
              <a:schemeClr val="bg1">
                <a:alpha val="0"/>
              </a:schemeClr>
            </a:solidFill>
          </a:ln>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ABA28972-6D48-4F49-8D9E-11DAC31E3DF7}" type="slidenum">
              <a:rPr lang="en-US" sz="900" smtClean="0">
                <a:solidFill>
                  <a:schemeClr val="tx1">
                    <a:lumMod val="65000"/>
                    <a:lumOff val="35000"/>
                  </a:schemeClr>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a:solidFill>
                <a:schemeClr val="tx1">
                  <a:lumMod val="65000"/>
                  <a:lumOff val="35000"/>
                </a:schemeClr>
              </a:solidFill>
            </a:endParaRPr>
          </a:p>
        </p:txBody>
      </p:sp>
    </p:spTree>
    <p:extLst>
      <p:ext uri="{BB962C8B-B14F-4D97-AF65-F5344CB8AC3E}">
        <p14:creationId xmlns:p14="http://schemas.microsoft.com/office/powerpoint/2010/main" val="3544587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ariation-Background Only Dark">
    <p:spTree>
      <p:nvGrpSpPr>
        <p:cNvPr id="1" name=""/>
        <p:cNvGrpSpPr/>
        <p:nvPr/>
      </p:nvGrpSpPr>
      <p:grpSpPr>
        <a:xfrm>
          <a:off x="0" y="0"/>
          <a:ext cx="0" cy="0"/>
          <a:chOff x="0" y="0"/>
          <a:chExt cx="0" cy="0"/>
        </a:xfrm>
      </p:grpSpPr>
      <p:pic>
        <p:nvPicPr>
          <p:cNvPr id="3" name="Picture 2" descr="PPT_background_alternate_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p:cNvSpPr/>
          <p:nvPr userDrawn="1"/>
        </p:nvSpPr>
        <p:spPr bwMode="auto">
          <a:xfrm>
            <a:off x="0" y="0"/>
            <a:ext cx="9144000" cy="5143500"/>
          </a:xfrm>
          <a:prstGeom prst="rect">
            <a:avLst/>
          </a:prstGeom>
          <a:solidFill>
            <a:srgbClr val="546079">
              <a:alpha val="93000"/>
            </a:srgb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pic>
        <p:nvPicPr>
          <p:cNvPr id="9" name="Picture 8" descr="postit_wid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7886" y="932841"/>
            <a:ext cx="8768454" cy="4292161"/>
          </a:xfrm>
          <a:prstGeom prst="rect">
            <a:avLst/>
          </a:prstGeom>
        </p:spPr>
      </p:pic>
      <p:sp>
        <p:nvSpPr>
          <p:cNvPr id="10" name="Content Placeholder 4"/>
          <p:cNvSpPr>
            <a:spLocks noGrp="1"/>
          </p:cNvSpPr>
          <p:nvPr>
            <p:ph sz="quarter" idx="10"/>
          </p:nvPr>
        </p:nvSpPr>
        <p:spPr>
          <a:xfrm>
            <a:off x="583948" y="1975007"/>
            <a:ext cx="7874252" cy="2776944"/>
          </a:xfrm>
        </p:spPr>
        <p:txBody>
          <a:bodyPr/>
          <a:lstStyle>
            <a:lvl1pPr>
              <a:spcBef>
                <a:spcPts val="400"/>
              </a:spcBef>
              <a:spcAft>
                <a:spcPts val="400"/>
              </a:spcAft>
              <a:defRPr sz="1600"/>
            </a:lvl1pPr>
            <a:lvl2pPr>
              <a:spcBef>
                <a:spcPts val="600"/>
              </a:spcBef>
              <a:spcAft>
                <a:spcPts val="600"/>
              </a:spcAft>
              <a:defRPr sz="1600"/>
            </a:lvl2pPr>
            <a:lvl3pPr>
              <a:defRPr sz="1350"/>
            </a:lvl3pPr>
          </a:lstStyle>
          <a:p>
            <a:pPr lvl="0"/>
            <a:r>
              <a:rPr lang="en-US"/>
              <a:t>Click to edit Master text styles</a:t>
            </a:r>
          </a:p>
          <a:p>
            <a:pPr lvl="1"/>
            <a:r>
              <a:rPr lang="en-US"/>
              <a:t>Second level</a:t>
            </a:r>
          </a:p>
        </p:txBody>
      </p:sp>
      <p:grpSp>
        <p:nvGrpSpPr>
          <p:cNvPr id="11" name="Group 10"/>
          <p:cNvGrpSpPr/>
          <p:nvPr userDrawn="1"/>
        </p:nvGrpSpPr>
        <p:grpSpPr>
          <a:xfrm>
            <a:off x="434695" y="775061"/>
            <a:ext cx="8163952" cy="272735"/>
            <a:chOff x="434695" y="935345"/>
            <a:chExt cx="8163952" cy="272735"/>
          </a:xfrm>
        </p:grpSpPr>
        <p:sp>
          <p:nvSpPr>
            <p:cNvPr id="12" name="Rectangle 11"/>
            <p:cNvSpPr/>
            <p:nvPr userDrawn="1"/>
          </p:nvSpPr>
          <p:spPr bwMode="auto">
            <a:xfrm>
              <a:off x="434695" y="935345"/>
              <a:ext cx="8163952" cy="272735"/>
            </a:xfrm>
            <a:prstGeom prst="rect">
              <a:avLst/>
            </a:prstGeom>
            <a:solidFill>
              <a:schemeClr val="bg2">
                <a:lumMod val="50000"/>
              </a:schemeClr>
            </a:solidFill>
            <a:ln w="19050" cap="flat" cmpd="sng" algn="ctr">
              <a:noFill/>
              <a:prstDash val="solid"/>
              <a:round/>
              <a:headEnd type="none" w="med" len="med"/>
              <a:tailEnd type="none" w="med" len="med"/>
            </a:ln>
            <a:effectLst>
              <a:outerShdw blurRad="50800" dist="38100" dir="2700000" algn="tl" rotWithShape="0">
                <a:prstClr val="black">
                  <a:alpha val="21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3" name="Oval 12"/>
            <p:cNvSpPr/>
            <p:nvPr userDrawn="1"/>
          </p:nvSpPr>
          <p:spPr bwMode="auto">
            <a:xfrm>
              <a:off x="1086671" y="1016848"/>
              <a:ext cx="113038" cy="109728"/>
            </a:xfrm>
            <a:prstGeom prst="ellipse">
              <a:avLst/>
            </a:prstGeom>
            <a:solidFill>
              <a:schemeClr val="bg1">
                <a:lumMod val="85000"/>
              </a:schemeClr>
            </a:solidFill>
            <a:ln w="19050" cap="flat" cmpd="sng" algn="ctr">
              <a:noFill/>
              <a:prstDash val="solid"/>
              <a:round/>
              <a:headEnd type="none" w="med" len="med"/>
              <a:tailEnd type="none" w="med" len="med"/>
            </a:ln>
            <a:effectLst>
              <a:innerShdw blurRad="38100" dist="25400" dir="13500000">
                <a:srgbClr val="000000">
                  <a:alpha val="20000"/>
                </a:srgbClr>
              </a:inn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4" name="Oval 13"/>
            <p:cNvSpPr/>
            <p:nvPr userDrawn="1"/>
          </p:nvSpPr>
          <p:spPr bwMode="auto">
            <a:xfrm>
              <a:off x="4347120" y="1016848"/>
              <a:ext cx="113038" cy="109728"/>
            </a:xfrm>
            <a:prstGeom prst="ellipse">
              <a:avLst/>
            </a:prstGeom>
            <a:solidFill>
              <a:schemeClr val="bg1">
                <a:lumMod val="85000"/>
              </a:schemeClr>
            </a:solidFill>
            <a:ln w="19050" cap="flat" cmpd="sng" algn="ctr">
              <a:noFill/>
              <a:prstDash val="solid"/>
              <a:round/>
              <a:headEnd type="none" w="med" len="med"/>
              <a:tailEnd type="none" w="med" len="med"/>
            </a:ln>
            <a:effectLst>
              <a:innerShdw blurRad="38100" dist="25400" dir="13500000">
                <a:srgbClr val="000000">
                  <a:alpha val="20000"/>
                </a:srgbClr>
              </a:inn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5" name="Oval 14"/>
            <p:cNvSpPr/>
            <p:nvPr userDrawn="1"/>
          </p:nvSpPr>
          <p:spPr bwMode="auto">
            <a:xfrm>
              <a:off x="7607568" y="1016848"/>
              <a:ext cx="113038" cy="109728"/>
            </a:xfrm>
            <a:prstGeom prst="ellipse">
              <a:avLst/>
            </a:prstGeom>
            <a:solidFill>
              <a:schemeClr val="bg1">
                <a:lumMod val="85000"/>
              </a:schemeClr>
            </a:solidFill>
            <a:ln w="19050" cap="flat" cmpd="sng" algn="ctr">
              <a:noFill/>
              <a:prstDash val="solid"/>
              <a:round/>
              <a:headEnd type="none" w="med" len="med"/>
              <a:tailEnd type="none" w="med" len="med"/>
            </a:ln>
            <a:effectLst>
              <a:innerShdw blurRad="38100" dist="25400" dir="13500000">
                <a:srgbClr val="000000">
                  <a:alpha val="20000"/>
                </a:srgbClr>
              </a:inn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b="1" i="1" dirty="0"/>
            </a:p>
          </p:txBody>
        </p:sp>
      </p:grpSp>
      <p:sp>
        <p:nvSpPr>
          <p:cNvPr id="16" name="TextBox 15"/>
          <p:cNvSpPr txBox="1"/>
          <p:nvPr userDrawn="1"/>
        </p:nvSpPr>
        <p:spPr>
          <a:xfrm>
            <a:off x="1509160" y="4904100"/>
            <a:ext cx="1890174"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a:solidFill>
                  <a:schemeClr val="bg1"/>
                </a:solidFill>
                <a:latin typeface="+mn-lt"/>
                <a:cs typeface="+mn-cs"/>
              </a:rPr>
              <a:t>© 2016 Scaled Agile, Inc. All Rights Reserved.</a:t>
            </a:r>
          </a:p>
        </p:txBody>
      </p:sp>
      <p:pic>
        <p:nvPicPr>
          <p:cNvPr id="17" name="Picture 16" descr="PPT-sized.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26460" y="4934417"/>
            <a:ext cx="1117600" cy="127127"/>
          </a:xfrm>
          <a:prstGeom prst="rect">
            <a:avLst/>
          </a:prstGeom>
        </p:spPr>
      </p:pic>
      <p:sp>
        <p:nvSpPr>
          <p:cNvPr id="19" name="TextBox 18"/>
          <p:cNvSpPr txBox="1"/>
          <p:nvPr userDrawn="1"/>
        </p:nvSpPr>
        <p:spPr>
          <a:xfrm>
            <a:off x="8015592" y="4800600"/>
            <a:ext cx="654080" cy="271393"/>
          </a:xfrm>
          <a:prstGeom prst="rect">
            <a:avLst/>
          </a:prstGeom>
          <a:solidFill>
            <a:schemeClr val="bg1">
              <a:alpha val="0"/>
            </a:schemeClr>
          </a:solidFill>
          <a:ln>
            <a:solidFill>
              <a:schemeClr val="bg1">
                <a:alpha val="0"/>
              </a:schemeClr>
            </a:solidFill>
          </a:ln>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ABA28972-6D48-4F49-8D9E-11DAC31E3DF7}" type="slidenum">
              <a:rPr lang="en-US" sz="90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a:solidFill>
                <a:schemeClr val="bg1"/>
              </a:solidFill>
            </a:endParaRPr>
          </a:p>
        </p:txBody>
      </p:sp>
    </p:spTree>
    <p:extLst>
      <p:ext uri="{BB962C8B-B14F-4D97-AF65-F5344CB8AC3E}">
        <p14:creationId xmlns:p14="http://schemas.microsoft.com/office/powerpoint/2010/main" val="3550581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pic>
        <p:nvPicPr>
          <p:cNvPr id="5" name="Picture 4" descr="PPT_background_alternate_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a:ln>
            <a:noFill/>
          </a:ln>
        </p:spPr>
      </p:pic>
      <p:sp>
        <p:nvSpPr>
          <p:cNvPr id="6" name="Rectangle 5"/>
          <p:cNvSpPr/>
          <p:nvPr userDrawn="1"/>
        </p:nvSpPr>
        <p:spPr bwMode="auto">
          <a:xfrm>
            <a:off x="0" y="0"/>
            <a:ext cx="9144000" cy="2605369"/>
          </a:xfrm>
          <a:prstGeom prst="rect">
            <a:avLst/>
          </a:prstGeom>
          <a:solidFill>
            <a:schemeClr val="bg1">
              <a:alpha val="70000"/>
            </a:scheme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7" name="Rectangle 6"/>
          <p:cNvSpPr/>
          <p:nvPr userDrawn="1"/>
        </p:nvSpPr>
        <p:spPr bwMode="auto">
          <a:xfrm>
            <a:off x="0" y="2605366"/>
            <a:ext cx="9144000" cy="1467971"/>
          </a:xfrm>
          <a:prstGeom prst="rect">
            <a:avLst/>
          </a:prstGeom>
          <a:solidFill>
            <a:schemeClr val="accent5">
              <a:alpha val="88000"/>
            </a:scheme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8" name="Text Placeholder 7"/>
          <p:cNvSpPr>
            <a:spLocks noGrp="1"/>
          </p:cNvSpPr>
          <p:nvPr>
            <p:ph type="body" sz="quarter" idx="10" hasCustomPrompt="1"/>
          </p:nvPr>
        </p:nvSpPr>
        <p:spPr>
          <a:xfrm>
            <a:off x="0" y="1171575"/>
            <a:ext cx="9144000" cy="1200150"/>
          </a:xfrm>
          <a:solidFill>
            <a:schemeClr val="bg1">
              <a:alpha val="0"/>
            </a:schemeClr>
          </a:solidFill>
          <a:ln>
            <a:solidFill>
              <a:schemeClr val="bg1">
                <a:alpha val="0"/>
              </a:schemeClr>
            </a:solidFill>
          </a:ln>
        </p:spPr>
        <p:txBody>
          <a:bodyPr anchor="b" anchorCtr="0"/>
          <a:lstStyle>
            <a:lvl1pPr marL="0" indent="0" algn="ctr" rtl="0" eaLnBrk="1" fontAlgn="base" hangingPunct="1">
              <a:spcBef>
                <a:spcPts val="450"/>
              </a:spcBef>
              <a:spcAft>
                <a:spcPts val="450"/>
              </a:spcAft>
              <a:buClr>
                <a:schemeClr val="bg1">
                  <a:lumMod val="65000"/>
                </a:schemeClr>
              </a:buClr>
              <a:buSzPct val="100000"/>
              <a:buFont typeface="Webdings" pitchFamily="18" charset="2"/>
              <a:buNone/>
              <a:defRPr lang="en-US" sz="6000" baseline="0" dirty="0" smtClean="0">
                <a:solidFill>
                  <a:schemeClr val="tx1">
                    <a:alpha val="89000"/>
                  </a:schemeClr>
                </a:solidFill>
                <a:latin typeface="Arial"/>
                <a:ea typeface="+mn-ea"/>
                <a:cs typeface="Arial"/>
              </a:defRPr>
            </a:lvl1pPr>
          </a:lstStyle>
          <a:p>
            <a:pPr lvl="0"/>
            <a:r>
              <a:rPr lang="en-US" dirty="0"/>
              <a:t>Appendix #</a:t>
            </a:r>
          </a:p>
        </p:txBody>
      </p:sp>
      <p:sp>
        <p:nvSpPr>
          <p:cNvPr id="10" name="Text Placeholder 9"/>
          <p:cNvSpPr>
            <a:spLocks noGrp="1"/>
          </p:cNvSpPr>
          <p:nvPr>
            <p:ph type="body" sz="quarter" idx="11" hasCustomPrompt="1"/>
          </p:nvPr>
        </p:nvSpPr>
        <p:spPr>
          <a:xfrm>
            <a:off x="0" y="2625081"/>
            <a:ext cx="9144000" cy="1448256"/>
          </a:xfrm>
          <a:solidFill>
            <a:schemeClr val="bg1">
              <a:alpha val="0"/>
            </a:schemeClr>
          </a:solidFill>
          <a:ln>
            <a:solidFill>
              <a:schemeClr val="bg1">
                <a:alpha val="0"/>
              </a:schemeClr>
            </a:solidFill>
          </a:ln>
        </p:spPr>
        <p:txBody>
          <a:bodyPr anchor="ctr" anchorCtr="0"/>
          <a:lstStyle>
            <a:lvl1pPr marL="0" indent="0" algn="ctr" rtl="0" eaLnBrk="1" fontAlgn="base" hangingPunct="1">
              <a:spcBef>
                <a:spcPct val="0"/>
              </a:spcBef>
              <a:spcAft>
                <a:spcPct val="0"/>
              </a:spcAft>
              <a:buNone/>
              <a:defRPr lang="en-US" altLang="en-US" sz="3600" b="0" dirty="0" smtClean="0">
                <a:solidFill>
                  <a:schemeClr val="bg1"/>
                </a:solidFill>
                <a:latin typeface="Arial"/>
                <a:ea typeface="+mj-ea"/>
                <a:cs typeface="Arial"/>
              </a:defRPr>
            </a:lvl1pPr>
            <a:lvl2pPr algn="ctr" rtl="0" eaLnBrk="1" fontAlgn="base" hangingPunct="1">
              <a:spcBef>
                <a:spcPct val="0"/>
              </a:spcBef>
              <a:spcAft>
                <a:spcPct val="0"/>
              </a:spcAft>
              <a:defRPr lang="en-US" altLang="en-US" sz="3600" b="0" dirty="0" smtClean="0">
                <a:solidFill>
                  <a:schemeClr val="bg1"/>
                </a:solidFill>
                <a:latin typeface="Arial"/>
                <a:ea typeface="+mj-ea"/>
                <a:cs typeface="Arial"/>
              </a:defRPr>
            </a:lvl2pPr>
            <a:lvl3pPr algn="ctr" rtl="0" eaLnBrk="1" fontAlgn="base" hangingPunct="1">
              <a:spcBef>
                <a:spcPct val="0"/>
              </a:spcBef>
              <a:spcAft>
                <a:spcPct val="0"/>
              </a:spcAft>
              <a:defRPr lang="en-US" altLang="en-US" sz="3600" b="0" dirty="0" smtClean="0">
                <a:solidFill>
                  <a:schemeClr val="bg1"/>
                </a:solidFill>
                <a:latin typeface="Arial"/>
                <a:ea typeface="+mj-ea"/>
                <a:cs typeface="Arial"/>
              </a:defRPr>
            </a:lvl3pPr>
            <a:lvl4pPr algn="ctr" rtl="0" eaLnBrk="1" fontAlgn="base" hangingPunct="1">
              <a:spcBef>
                <a:spcPct val="0"/>
              </a:spcBef>
              <a:spcAft>
                <a:spcPct val="0"/>
              </a:spcAft>
              <a:defRPr lang="en-US" altLang="en-US" sz="3600" b="0" dirty="0" smtClean="0">
                <a:solidFill>
                  <a:schemeClr val="bg1"/>
                </a:solidFill>
                <a:latin typeface="Arial"/>
                <a:ea typeface="+mj-ea"/>
                <a:cs typeface="Arial"/>
              </a:defRPr>
            </a:lvl4pPr>
            <a:lvl5pPr algn="ctr" rtl="0" eaLnBrk="1" fontAlgn="base" hangingPunct="1">
              <a:spcBef>
                <a:spcPct val="0"/>
              </a:spcBef>
              <a:spcAft>
                <a:spcPct val="0"/>
              </a:spcAft>
              <a:defRPr lang="en-US" altLang="en-US" sz="3600" b="0" dirty="0" smtClean="0">
                <a:solidFill>
                  <a:schemeClr val="bg1"/>
                </a:solidFill>
                <a:latin typeface="Arial"/>
                <a:ea typeface="+mj-ea"/>
                <a:cs typeface="Arial"/>
              </a:defRPr>
            </a:lvl5pPr>
          </a:lstStyle>
          <a:p>
            <a:pPr lvl="0"/>
            <a:r>
              <a:rPr lang="en-US" dirty="0"/>
              <a:t>Appendix name</a:t>
            </a:r>
          </a:p>
        </p:txBody>
      </p:sp>
      <p:sp>
        <p:nvSpPr>
          <p:cNvPr id="12" name="TextBox 11"/>
          <p:cNvSpPr txBox="1"/>
          <p:nvPr userDrawn="1"/>
        </p:nvSpPr>
        <p:spPr>
          <a:xfrm>
            <a:off x="8015592" y="4800600"/>
            <a:ext cx="654080" cy="271393"/>
          </a:xfrm>
          <a:prstGeom prst="rect">
            <a:avLst/>
          </a:prstGeom>
          <a:solidFill>
            <a:schemeClr val="bg1">
              <a:alpha val="0"/>
            </a:schemeClr>
          </a:solidFill>
          <a:ln>
            <a:solidFill>
              <a:schemeClr val="bg1">
                <a:alpha val="0"/>
              </a:schemeClr>
            </a:solidFill>
          </a:ln>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ABA28972-6D48-4F49-8D9E-11DAC31E3DF7}" type="slidenum">
              <a:rPr lang="en-US" sz="900" smtClean="0">
                <a:solidFill>
                  <a:schemeClr val="tx1">
                    <a:lumMod val="65000"/>
                    <a:lumOff val="35000"/>
                  </a:schemeClr>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a:solidFill>
                <a:schemeClr val="tx1">
                  <a:lumMod val="65000"/>
                  <a:lumOff val="35000"/>
                </a:schemeClr>
              </a:solidFill>
            </a:endParaRPr>
          </a:p>
        </p:txBody>
      </p:sp>
    </p:spTree>
    <p:extLst>
      <p:ext uri="{BB962C8B-B14F-4D97-AF65-F5344CB8AC3E}">
        <p14:creationId xmlns:p14="http://schemas.microsoft.com/office/powerpoint/2010/main" val="901857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0" y="1683875"/>
            <a:ext cx="9144000" cy="1775750"/>
          </a:xfrm>
          <a:solidFill>
            <a:schemeClr val="bg1"/>
          </a:solidFill>
          <a:ln w="9525">
            <a:solidFill>
              <a:schemeClr val="bg1">
                <a:alpha val="0"/>
              </a:schemeClr>
            </a:solidFill>
            <a:miter lim="800000"/>
            <a:headEnd/>
            <a:tailEnd/>
          </a:ln>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lang="en-US" altLang="en-US" sz="3000" b="0" cap="none" baseline="0" dirty="0">
                <a:solidFill>
                  <a:schemeClr val="tx1"/>
                </a:solidFill>
                <a:latin typeface="+mj-lt"/>
                <a:ea typeface="+mj-ea"/>
                <a:cs typeface="+mj-cs"/>
              </a:defRPr>
            </a:lvl1pPr>
          </a:lstStyle>
          <a:p>
            <a:r>
              <a:rPr lang="en-US" dirty="0"/>
              <a:t>Section Title</a:t>
            </a:r>
          </a:p>
        </p:txBody>
      </p:sp>
      <p:sp>
        <p:nvSpPr>
          <p:cNvPr id="7" name="TextBox 6"/>
          <p:cNvSpPr txBox="1"/>
          <p:nvPr userDrawn="1"/>
        </p:nvSpPr>
        <p:spPr>
          <a:xfrm>
            <a:off x="8015592" y="4800600"/>
            <a:ext cx="654080" cy="271393"/>
          </a:xfrm>
          <a:prstGeom prst="rect">
            <a:avLst/>
          </a:prstGeom>
          <a:solidFill>
            <a:schemeClr val="bg1">
              <a:alpha val="0"/>
            </a:schemeClr>
          </a:solidFill>
          <a:ln>
            <a:solidFill>
              <a:schemeClr val="bg1">
                <a:alpha val="0"/>
              </a:schemeClr>
            </a:solidFill>
          </a:ln>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ABA28972-6D48-4F49-8D9E-11DAC31E3DF7}" type="slidenum">
              <a:rPr lang="en-US" sz="90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a:solidFill>
                <a:schemeClr val="bg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7060" cy="337566"/>
          </a:xfr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2400" b="0" dirty="0">
                <a:solidFill>
                  <a:schemeClr val="tx1"/>
                </a:solidFill>
                <a:latin typeface="+mj-lt"/>
                <a:ea typeface="+mj-ea"/>
                <a:cs typeface="+mj-cs"/>
              </a:defRPr>
            </a:lvl1pPr>
          </a:lstStyle>
          <a:p>
            <a:pPr lvl="0" algn="l" rtl="0" eaLnBrk="1" fontAlgn="base" hangingPunct="1">
              <a:spcBef>
                <a:spcPct val="0"/>
              </a:spcBef>
              <a:spcAft>
                <a:spcPct val="0"/>
              </a:spcAft>
            </a:pPr>
            <a:r>
              <a:rPr lang="en-US"/>
              <a:t>Click to edit Master title style</a:t>
            </a:r>
            <a:endParaRPr lang="en-US" dirty="0"/>
          </a:p>
        </p:txBody>
      </p:sp>
      <p:sp>
        <p:nvSpPr>
          <p:cNvPr id="3" name="Content Placeholder 2"/>
          <p:cNvSpPr>
            <a:spLocks noGrp="1"/>
          </p:cNvSpPr>
          <p:nvPr>
            <p:ph idx="1"/>
          </p:nvPr>
        </p:nvSpPr>
        <p:spPr>
          <a:xfrm>
            <a:off x="394136" y="967054"/>
            <a:ext cx="8343900" cy="3838575"/>
          </a:xfrm>
        </p:spPr>
        <p:txBody>
          <a:bodyPr wrap="square">
            <a:noAutofit/>
          </a:bodyPr>
          <a:lstStyle>
            <a:lvl1pPr>
              <a:spcBef>
                <a:spcPts val="800"/>
              </a:spcBef>
              <a:spcAft>
                <a:spcPts val="800"/>
              </a:spcAft>
              <a:defRPr sz="2000">
                <a:solidFill>
                  <a:srgbClr val="3C3C3C"/>
                </a:solidFill>
              </a:defRPr>
            </a:lvl1pPr>
            <a:lvl2pPr>
              <a:spcBef>
                <a:spcPts val="600"/>
              </a:spcBef>
              <a:spcAft>
                <a:spcPts val="600"/>
              </a:spcAft>
              <a:buSzPct val="117000"/>
              <a:buFont typeface="Arial Black" pitchFamily="34" charset="0"/>
              <a:buChar char="–"/>
              <a:defRPr sz="1800">
                <a:solidFill>
                  <a:srgbClr val="3C3C3C"/>
                </a:solidFill>
              </a:defRPr>
            </a:lvl2pPr>
            <a:lvl3pPr marL="771525" indent="-171450">
              <a:spcBef>
                <a:spcPts val="600"/>
              </a:spcBef>
              <a:spcAft>
                <a:spcPts val="600"/>
              </a:spcAft>
              <a:buSzPct val="117000"/>
              <a:buFont typeface="Lucida Grande"/>
              <a:buChar char="-"/>
              <a:defRPr sz="1800">
                <a:solidFill>
                  <a:srgbClr val="3C3C3C"/>
                </a:solidFill>
              </a:defRPr>
            </a:lvl3pPr>
            <a:lvl4pPr>
              <a:buSzPct val="110000"/>
              <a:buFont typeface="Arial Black" pitchFamily="34" charset="0"/>
              <a:buChar char="–"/>
              <a:defRPr/>
            </a:lvl4pPr>
            <a:lvl5pPr>
              <a:buSzPct val="110000"/>
              <a:buFont typeface="Arial Black" pitchFamily="34" charset="0"/>
              <a:buChar char="–"/>
              <a:defRPr sz="1200"/>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42300" cy="301752"/>
          </a:xfrm>
          <a:noFill/>
          <a:ln w="9525">
            <a:noFill/>
            <a:miter lim="800000"/>
            <a:headEnd/>
            <a:tailEnd/>
          </a:ln>
        </p:spPr>
        <p:txBody>
          <a:bodyPr vert="horz" wrap="square" lIns="0" tIns="0" rIns="0" bIns="0" numCol="1" anchor="t" anchorCtr="0" compatLnSpc="1">
            <a:prstTxWarp prst="textNoShape">
              <a:avLst/>
            </a:prstTxWarp>
            <a:noAutofit/>
          </a:bodyPr>
          <a:lstStyle>
            <a:lvl1pPr algn="l" rtl="0" eaLnBrk="0" fontAlgn="base" hangingPunct="0">
              <a:spcBef>
                <a:spcPct val="0"/>
              </a:spcBef>
              <a:spcAft>
                <a:spcPct val="0"/>
              </a:spcAft>
              <a:defRPr lang="en-US" altLang="en-US" sz="2400" b="0" dirty="0">
                <a:solidFill>
                  <a:schemeClr val="tx1"/>
                </a:solidFill>
                <a:latin typeface="+mj-lt"/>
                <a:ea typeface="+mj-ea"/>
                <a:cs typeface="+mj-cs"/>
              </a:defRPr>
            </a:lvl1pPr>
          </a:lstStyle>
          <a:p>
            <a:pPr lvl="0" algn="l" rtl="0" eaLnBrk="1" fontAlgn="base" hangingPunct="1">
              <a:spcBef>
                <a:spcPct val="0"/>
              </a:spcBef>
              <a:spcAft>
                <a:spcPct val="0"/>
              </a:spcAft>
            </a:pPr>
            <a:r>
              <a:rPr lang="en-US"/>
              <a:t>Click to edit Master title style</a:t>
            </a:r>
            <a:endParaRPr lang="en-US" dirty="0"/>
          </a:p>
        </p:txBody>
      </p:sp>
      <p:sp>
        <p:nvSpPr>
          <p:cNvPr id="3" name="Content Placeholder 2"/>
          <p:cNvSpPr>
            <a:spLocks noGrp="1"/>
          </p:cNvSpPr>
          <p:nvPr>
            <p:ph sz="half" idx="1"/>
          </p:nvPr>
        </p:nvSpPr>
        <p:spPr>
          <a:xfrm>
            <a:off x="394136" y="959171"/>
            <a:ext cx="3886200" cy="3714750"/>
          </a:xfrm>
        </p:spPr>
        <p:txBody>
          <a:bodyPr>
            <a:noAutofit/>
          </a:bodyPr>
          <a:lstStyle>
            <a:lvl1pPr marL="219075" indent="-219075">
              <a:spcBef>
                <a:spcPts val="600"/>
              </a:spcBef>
              <a:spcAft>
                <a:spcPts val="600"/>
              </a:spcAft>
              <a:defRPr sz="1800">
                <a:solidFill>
                  <a:srgbClr val="565656"/>
                </a:solidFill>
              </a:defRPr>
            </a:lvl1pPr>
            <a:lvl2pPr marL="476250" indent="-171450">
              <a:spcBef>
                <a:spcPts val="600"/>
              </a:spcBef>
              <a:spcAft>
                <a:spcPts val="600"/>
              </a:spcAft>
              <a:defRPr sz="1600">
                <a:solidFill>
                  <a:srgbClr val="565656"/>
                </a:solidFill>
              </a:defRPr>
            </a:lvl2pPr>
            <a:lvl3pPr marL="685800" indent="-123825">
              <a:spcBef>
                <a:spcPts val="600"/>
              </a:spcBef>
              <a:spcAft>
                <a:spcPts val="600"/>
              </a:spcAft>
              <a:defRPr sz="1600">
                <a:solidFill>
                  <a:srgbClr val="565656"/>
                </a:solidFill>
              </a:defRPr>
            </a:lvl3pPr>
            <a:lvl4pPr marL="1027510" indent="-170260">
              <a:defRPr sz="1350">
                <a:solidFill>
                  <a:srgbClr val="3C3C3C"/>
                </a:solidFill>
              </a:defRPr>
            </a:lvl4pPr>
            <a:lvl5pPr marL="1246585" indent="-170260">
              <a:defRPr sz="1350">
                <a:solidFill>
                  <a:srgbClr val="3C3C3C"/>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737536" y="959171"/>
            <a:ext cx="3886200" cy="3714750"/>
          </a:xfrm>
        </p:spPr>
        <p:txBody>
          <a:bodyPr>
            <a:noAutofit/>
          </a:bodyPr>
          <a:lstStyle>
            <a:lvl1pPr marL="219075" indent="-219075">
              <a:spcBef>
                <a:spcPts val="600"/>
              </a:spcBef>
              <a:spcAft>
                <a:spcPts val="600"/>
              </a:spcAft>
              <a:defRPr sz="1800">
                <a:solidFill>
                  <a:srgbClr val="565656"/>
                </a:solidFill>
              </a:defRPr>
            </a:lvl1pPr>
            <a:lvl2pPr marL="561975" indent="-219075">
              <a:spcBef>
                <a:spcPts val="600"/>
              </a:spcBef>
              <a:spcAft>
                <a:spcPts val="600"/>
              </a:spcAft>
              <a:defRPr sz="1600">
                <a:solidFill>
                  <a:srgbClr val="565656"/>
                </a:solidFill>
              </a:defRPr>
            </a:lvl2pPr>
            <a:lvl3pPr marL="771525" indent="-171450">
              <a:spcBef>
                <a:spcPts val="600"/>
              </a:spcBef>
              <a:spcAft>
                <a:spcPts val="600"/>
              </a:spcAft>
              <a:defRPr sz="1600">
                <a:solidFill>
                  <a:srgbClr val="565656"/>
                </a:solidFill>
              </a:defRPr>
            </a:lvl3pPr>
            <a:lvl4pPr marL="1027510" indent="-170260">
              <a:defRPr sz="1200">
                <a:solidFill>
                  <a:srgbClr val="3C3C3C"/>
                </a:solidFill>
              </a:defRPr>
            </a:lvl4pPr>
            <a:lvl5pPr marL="1246585" indent="-170260">
              <a:defRPr sz="1200">
                <a:solidFill>
                  <a:srgbClr val="3C3C3C"/>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171450"/>
            <a:ext cx="8328661" cy="301752"/>
          </a:xfrm>
          <a:noFill/>
          <a:ln w="9525">
            <a:noFill/>
            <a:miter lim="800000"/>
            <a:headEnd/>
            <a:tailEnd/>
          </a:ln>
        </p:spPr>
        <p:txBody>
          <a:bodyPr vert="horz" wrap="square" lIns="0" tIns="0" rIns="0" bIns="0" numCol="1" anchor="t" anchorCtr="0" compatLnSpc="1">
            <a:prstTxWarp prst="textNoShape">
              <a:avLst/>
            </a:prstTxWarp>
            <a:noAutofit/>
          </a:bodyPr>
          <a:lstStyle>
            <a:lvl1pPr>
              <a:defRPr lang="en-US" altLang="en-US" sz="2400" b="0" dirty="0">
                <a:solidFill>
                  <a:srgbClr val="565656"/>
                </a:solidFill>
                <a:latin typeface="+mj-lt"/>
                <a:ea typeface="+mj-ea"/>
                <a:cs typeface="+mj-cs"/>
              </a:defRPr>
            </a:lvl1pPr>
          </a:lstStyle>
          <a:p>
            <a:pPr lvl="0" algn="l" rtl="0" eaLnBrk="1" fontAlgn="base" hangingPunct="1">
              <a:spcBef>
                <a:spcPct val="0"/>
              </a:spcBef>
              <a:spcAft>
                <a:spcPct val="0"/>
              </a:spcAft>
            </a:pPr>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Kick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65656"/>
                </a:solidFill>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57200" y="846051"/>
            <a:ext cx="8255000" cy="619125"/>
          </a:xfrm>
        </p:spPr>
        <p:txBody>
          <a:bodyPr/>
          <a:lstStyle>
            <a:lvl1pPr marL="0" indent="0">
              <a:spcBef>
                <a:spcPts val="0"/>
              </a:spcBef>
              <a:spcAft>
                <a:spcPts val="0"/>
              </a:spcAft>
              <a:buNone/>
              <a:defRPr sz="2000" baseline="0">
                <a:solidFill>
                  <a:srgbClr val="565656"/>
                </a:solidFill>
              </a:defRPr>
            </a:lvl1pPr>
            <a:lvl2pPr marL="352425" indent="0">
              <a:spcBef>
                <a:spcPts val="0"/>
              </a:spcBef>
              <a:spcAft>
                <a:spcPts val="0"/>
              </a:spcAft>
              <a:buNone/>
              <a:defRPr sz="1650"/>
            </a:lvl2pPr>
            <a:lvl3pPr marL="600075" indent="0">
              <a:spcBef>
                <a:spcPts val="0"/>
              </a:spcBef>
              <a:spcAft>
                <a:spcPts val="0"/>
              </a:spcAft>
              <a:buNone/>
              <a:defRPr sz="1650"/>
            </a:lvl3pPr>
            <a:lvl4pPr marL="857250" indent="0">
              <a:spcBef>
                <a:spcPts val="0"/>
              </a:spcBef>
              <a:spcAft>
                <a:spcPts val="0"/>
              </a:spcAft>
              <a:buNone/>
              <a:defRPr sz="1650"/>
            </a:lvl4pPr>
            <a:lvl5pPr marL="1076325" indent="0">
              <a:spcBef>
                <a:spcPts val="0"/>
              </a:spcBef>
              <a:spcAft>
                <a:spcPts val="0"/>
              </a:spcAft>
              <a:buNone/>
              <a:defRPr sz="1650"/>
            </a:lvl5pPr>
          </a:lstStyle>
          <a:p>
            <a:pPr lvl="0"/>
            <a:r>
              <a:rPr lang="en-US" dirty="0"/>
              <a:t>Click to edit kicker box copy. Two lines max.</a:t>
            </a:r>
          </a:p>
          <a:p>
            <a:pPr lvl="0"/>
            <a:endParaRPr lang="en-US" dirty="0"/>
          </a:p>
        </p:txBody>
      </p:sp>
    </p:spTree>
    <p:extLst>
      <p:ext uri="{BB962C8B-B14F-4D97-AF65-F5344CB8AC3E}">
        <p14:creationId xmlns:p14="http://schemas.microsoft.com/office/powerpoint/2010/main" val="2611683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Kick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65656"/>
                </a:solidFill>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57200" y="846052"/>
            <a:ext cx="8255000" cy="491024"/>
          </a:xfrm>
        </p:spPr>
        <p:txBody>
          <a:bodyPr/>
          <a:lstStyle>
            <a:lvl1pPr marL="0" indent="0">
              <a:spcBef>
                <a:spcPts val="0"/>
              </a:spcBef>
              <a:spcAft>
                <a:spcPts val="0"/>
              </a:spcAft>
              <a:buNone/>
              <a:defRPr sz="2000" baseline="0">
                <a:solidFill>
                  <a:srgbClr val="565656"/>
                </a:solidFill>
              </a:defRPr>
            </a:lvl1pPr>
            <a:lvl2pPr marL="352425" indent="0">
              <a:spcBef>
                <a:spcPts val="0"/>
              </a:spcBef>
              <a:spcAft>
                <a:spcPts val="0"/>
              </a:spcAft>
              <a:buNone/>
              <a:defRPr sz="1650"/>
            </a:lvl2pPr>
            <a:lvl3pPr marL="600075" indent="0">
              <a:spcBef>
                <a:spcPts val="0"/>
              </a:spcBef>
              <a:spcAft>
                <a:spcPts val="0"/>
              </a:spcAft>
              <a:buNone/>
              <a:defRPr sz="1650"/>
            </a:lvl3pPr>
            <a:lvl4pPr marL="857250" indent="0">
              <a:spcBef>
                <a:spcPts val="0"/>
              </a:spcBef>
              <a:spcAft>
                <a:spcPts val="0"/>
              </a:spcAft>
              <a:buNone/>
              <a:defRPr sz="1650"/>
            </a:lvl4pPr>
            <a:lvl5pPr marL="1076325" indent="0">
              <a:spcBef>
                <a:spcPts val="0"/>
              </a:spcBef>
              <a:spcAft>
                <a:spcPts val="0"/>
              </a:spcAft>
              <a:buNone/>
              <a:defRPr sz="1650"/>
            </a:lvl5pPr>
          </a:lstStyle>
          <a:p>
            <a:pPr lvl="0"/>
            <a:r>
              <a:rPr lang="en-US" dirty="0"/>
              <a:t>Click to edit kicker box copy. Two lines max.</a:t>
            </a:r>
          </a:p>
        </p:txBody>
      </p:sp>
      <p:sp>
        <p:nvSpPr>
          <p:cNvPr id="6" name="Text Placeholder 5"/>
          <p:cNvSpPr>
            <a:spLocks noGrp="1"/>
          </p:cNvSpPr>
          <p:nvPr>
            <p:ph type="body" sz="quarter" idx="11"/>
          </p:nvPr>
        </p:nvSpPr>
        <p:spPr>
          <a:xfrm>
            <a:off x="404281" y="1530370"/>
            <a:ext cx="8279649" cy="3179820"/>
          </a:xfrm>
        </p:spPr>
        <p:txBody>
          <a:bodyPr/>
          <a:lstStyle>
            <a:lvl1pPr>
              <a:spcBef>
                <a:spcPts val="600"/>
              </a:spcBef>
              <a:spcAft>
                <a:spcPts val="600"/>
              </a:spcAft>
              <a:defRPr sz="1800">
                <a:solidFill>
                  <a:srgbClr val="565656"/>
                </a:solidFill>
              </a:defRPr>
            </a:lvl1pPr>
            <a:lvl2pPr>
              <a:spcBef>
                <a:spcPts val="600"/>
              </a:spcBef>
              <a:spcAft>
                <a:spcPts val="600"/>
              </a:spcAft>
              <a:defRPr sz="1600">
                <a:solidFill>
                  <a:srgbClr val="565656"/>
                </a:solidFill>
              </a:defRPr>
            </a:lvl2pPr>
            <a:lvl3pPr>
              <a:spcBef>
                <a:spcPts val="600"/>
              </a:spcBef>
              <a:spcAft>
                <a:spcPts val="600"/>
              </a:spcAft>
              <a:defRPr sz="1600">
                <a:solidFill>
                  <a:srgbClr val="565656"/>
                </a:solidFill>
              </a:defRPr>
            </a:lvl3pPr>
            <a:lvl4pPr>
              <a:defRPr sz="1350"/>
            </a:lvl4pPr>
            <a:lvl5pPr>
              <a:defRPr sz="135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50266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ercise Layout">
    <p:spTree>
      <p:nvGrpSpPr>
        <p:cNvPr id="1" name=""/>
        <p:cNvGrpSpPr/>
        <p:nvPr/>
      </p:nvGrpSpPr>
      <p:grpSpPr>
        <a:xfrm>
          <a:off x="0" y="0"/>
          <a:ext cx="0" cy="0"/>
          <a:chOff x="0" y="0"/>
          <a:chExt cx="0" cy="0"/>
        </a:xfrm>
      </p:grpSpPr>
      <p:sp>
        <p:nvSpPr>
          <p:cNvPr id="10" name="TextBox 9"/>
          <p:cNvSpPr txBox="1"/>
          <p:nvPr userDrawn="1"/>
        </p:nvSpPr>
        <p:spPr>
          <a:xfrm>
            <a:off x="1106962" y="4775967"/>
            <a:ext cx="4151994" cy="184666"/>
          </a:xfrm>
          <a:prstGeom prst="rect">
            <a:avLst/>
          </a:prstGeom>
          <a:solidFill>
            <a:schemeClr val="bg1">
              <a:alpha val="0"/>
            </a:schemeClr>
          </a:solidFill>
          <a:ln>
            <a:solidFill>
              <a:schemeClr val="bg1">
                <a:alpha val="0"/>
              </a:schemeClr>
            </a:solidFill>
          </a:ln>
        </p:spPr>
        <p:txBody>
          <a:bodyPr wrap="square" rtlCol="0">
            <a:spAutoFit/>
          </a:bodyPr>
          <a:lstStyle/>
          <a:p>
            <a:r>
              <a:rPr lang="en-US" sz="600" dirty="0">
                <a:solidFill>
                  <a:schemeClr val="bg1"/>
                </a:solidFill>
                <a:latin typeface="+mn-lt"/>
                <a:cs typeface="+mn-cs"/>
              </a:rPr>
              <a:t>© 2016 Scaled Agile, Inc. All Rights Reserved.</a:t>
            </a:r>
          </a:p>
        </p:txBody>
      </p:sp>
      <p:pic>
        <p:nvPicPr>
          <p:cNvPr id="12" name="Picture 11" descr="PPT_background_alternate_1.jpg"/>
          <p:cNvPicPr>
            <a:picLocks noChangeAspect="1"/>
          </p:cNvPicPr>
          <p:nvPr userDrawn="1"/>
        </p:nvPicPr>
        <p:blipFill rotWithShape="1">
          <a:blip r:embed="rId2" cstate="email">
            <a:extLst>
              <a:ext uri="{28A0092B-C50C-407E-A947-70E740481C1C}">
                <a14:useLocalDpi xmlns:a14="http://schemas.microsoft.com/office/drawing/2010/main"/>
              </a:ext>
            </a:extLst>
          </a:blip>
          <a:srcRect r="-26510"/>
          <a:stretch/>
        </p:blipFill>
        <p:spPr>
          <a:xfrm>
            <a:off x="0" y="0"/>
            <a:ext cx="9144000" cy="5143500"/>
          </a:xfrm>
          <a:prstGeom prst="rect">
            <a:avLst/>
          </a:prstGeom>
        </p:spPr>
      </p:pic>
      <p:sp>
        <p:nvSpPr>
          <p:cNvPr id="13" name="Rectangle 12"/>
          <p:cNvSpPr/>
          <p:nvPr userDrawn="1"/>
        </p:nvSpPr>
        <p:spPr bwMode="auto">
          <a:xfrm>
            <a:off x="1" y="0"/>
            <a:ext cx="5738091" cy="5143500"/>
          </a:xfrm>
          <a:prstGeom prst="rect">
            <a:avLst/>
          </a:prstGeom>
          <a:solidFill>
            <a:schemeClr val="bg1">
              <a:alpha val="70000"/>
            </a:scheme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4" name="Rectangle 13"/>
          <p:cNvSpPr/>
          <p:nvPr userDrawn="1"/>
        </p:nvSpPr>
        <p:spPr bwMode="auto">
          <a:xfrm>
            <a:off x="1" y="0"/>
            <a:ext cx="5599545" cy="5143500"/>
          </a:xfrm>
          <a:prstGeom prst="rect">
            <a:avLst/>
          </a:prstGeom>
          <a:gradFill flip="none" rotWithShape="1">
            <a:gsLst>
              <a:gs pos="52000">
                <a:schemeClr val="accent5"/>
              </a:gs>
              <a:gs pos="94000">
                <a:schemeClr val="accent5">
                  <a:alpha val="0"/>
                </a:schemeClr>
              </a:gs>
            </a:gsLst>
            <a:lin ang="1680000" scaled="0"/>
            <a:tileRect/>
          </a:gra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solidFill>
                <a:schemeClr val="bg1"/>
              </a:solidFill>
            </a:endParaRPr>
          </a:p>
        </p:txBody>
      </p:sp>
      <p:sp>
        <p:nvSpPr>
          <p:cNvPr id="15" name="Round Same Side Corner Rectangle 14"/>
          <p:cNvSpPr/>
          <p:nvPr userDrawn="1"/>
        </p:nvSpPr>
        <p:spPr bwMode="auto">
          <a:xfrm rot="16200000">
            <a:off x="4515666" y="515166"/>
            <a:ext cx="5143503" cy="4113166"/>
          </a:xfrm>
          <a:prstGeom prst="round2SameRect">
            <a:avLst>
              <a:gd name="adj1" fmla="val 9863"/>
              <a:gd name="adj2" fmla="val 0"/>
            </a:avLst>
          </a:prstGeom>
          <a:solidFill>
            <a:schemeClr val="bg1"/>
          </a:solidFill>
          <a:ln w="19050" cap="flat" cmpd="sng" algn="ctr">
            <a:solidFill>
              <a:schemeClr val="bg1">
                <a:alpha val="0"/>
              </a:schemeClr>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pic>
        <p:nvPicPr>
          <p:cNvPr id="16" name="Picture 15" descr="postit_tall.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80" y="1001660"/>
            <a:ext cx="4799443" cy="4141840"/>
          </a:xfrm>
          <a:prstGeom prst="rect">
            <a:avLst/>
          </a:prstGeom>
        </p:spPr>
      </p:pic>
      <p:sp>
        <p:nvSpPr>
          <p:cNvPr id="8" name="Title 1"/>
          <p:cNvSpPr>
            <a:spLocks noGrp="1"/>
          </p:cNvSpPr>
          <p:nvPr>
            <p:ph type="title" hasCustomPrompt="1"/>
          </p:nvPr>
        </p:nvSpPr>
        <p:spPr>
          <a:xfrm>
            <a:off x="457201" y="171450"/>
            <a:ext cx="4263043" cy="1133475"/>
          </a:xfrm>
          <a:prstGeom prst="rect">
            <a:avLst/>
          </a:prstGeom>
          <a:solidFill>
            <a:schemeClr val="bg1">
              <a:alpha val="0"/>
            </a:schemeClr>
          </a:solidFill>
          <a:ln w="9525">
            <a:solidFill>
              <a:schemeClr val="bg1">
                <a:alpha val="0"/>
              </a:schemeClr>
            </a:solidFill>
            <a:miter lim="800000"/>
            <a:headEnd/>
            <a:tailEnd/>
          </a:ln>
        </p:spPr>
        <p:txBody>
          <a:bodyPr vert="horz" wrap="square" lIns="0" tIns="0" rIns="0" bIns="0" numCol="1" anchor="t" anchorCtr="0" compatLnSpc="1">
            <a:prstTxWarp prst="textNoShape">
              <a:avLst/>
            </a:prstTxWarp>
            <a:noAutofit/>
          </a:bodyPr>
          <a:lstStyle>
            <a:lvl1pPr>
              <a:lnSpc>
                <a:spcPct val="110000"/>
              </a:lnSpc>
              <a:defRPr lang="en-US" altLang="en-US" sz="2200" b="0" dirty="0">
                <a:solidFill>
                  <a:schemeClr val="bg1"/>
                </a:solidFill>
                <a:latin typeface="+mj-lt"/>
                <a:ea typeface="+mj-ea"/>
                <a:cs typeface="+mj-cs"/>
              </a:defRPr>
            </a:lvl1pPr>
          </a:lstStyle>
          <a:p>
            <a:pPr lvl="0" algn="l" rtl="0" eaLnBrk="1" fontAlgn="base" hangingPunct="1">
              <a:spcBef>
                <a:spcPct val="0"/>
              </a:spcBef>
              <a:spcAft>
                <a:spcPct val="0"/>
              </a:spcAft>
            </a:pPr>
            <a:r>
              <a:rPr lang="en-US" dirty="0"/>
              <a:t>Click to edit Master title</a:t>
            </a:r>
            <a:br>
              <a:rPr lang="en-US" dirty="0"/>
            </a:br>
            <a:endParaRPr lang="en-US" dirty="0"/>
          </a:p>
        </p:txBody>
      </p:sp>
      <p:sp>
        <p:nvSpPr>
          <p:cNvPr id="3" name="Text Placeholder 2"/>
          <p:cNvSpPr>
            <a:spLocks noGrp="1"/>
          </p:cNvSpPr>
          <p:nvPr>
            <p:ph type="body" sz="quarter" idx="10"/>
          </p:nvPr>
        </p:nvSpPr>
        <p:spPr>
          <a:xfrm>
            <a:off x="5346700" y="919907"/>
            <a:ext cx="3322972" cy="3928317"/>
          </a:xfrm>
        </p:spPr>
        <p:txBody>
          <a:bodyPr/>
          <a:lstStyle>
            <a:lvl1pPr>
              <a:spcBef>
                <a:spcPts val="450"/>
              </a:spcBef>
              <a:spcAft>
                <a:spcPts val="450"/>
              </a:spcAft>
              <a:defRPr sz="1600"/>
            </a:lvl1pPr>
            <a:lvl2pPr>
              <a:defRPr sz="1400"/>
            </a:lvl2pPr>
            <a:lvl3pPr>
              <a:defRPr sz="1350"/>
            </a:lvl3pPr>
            <a:lvl4pPr>
              <a:defRPr sz="1200"/>
            </a:lvl4pPr>
            <a:lvl5pPr>
              <a:defRPr sz="1200"/>
            </a:lvl5pPr>
          </a:lstStyle>
          <a:p>
            <a:pPr lvl="0"/>
            <a:r>
              <a:rPr lang="en-US"/>
              <a:t>Click to edit Master text styles</a:t>
            </a:r>
          </a:p>
          <a:p>
            <a:pPr lvl="1"/>
            <a:r>
              <a:rPr lang="en-US"/>
              <a:t>Second level</a:t>
            </a:r>
          </a:p>
        </p:txBody>
      </p:sp>
      <p:sp>
        <p:nvSpPr>
          <p:cNvPr id="17" name="Content Placeholder 4"/>
          <p:cNvSpPr>
            <a:spLocks noGrp="1"/>
          </p:cNvSpPr>
          <p:nvPr>
            <p:ph sz="quarter" idx="12"/>
          </p:nvPr>
        </p:nvSpPr>
        <p:spPr>
          <a:xfrm>
            <a:off x="563379" y="1543880"/>
            <a:ext cx="4009061" cy="3015699"/>
          </a:xfrm>
        </p:spPr>
        <p:txBody>
          <a:bodyPr/>
          <a:lstStyle>
            <a:lvl1pPr>
              <a:spcBef>
                <a:spcPts val="600"/>
              </a:spcBef>
              <a:spcAft>
                <a:spcPts val="600"/>
              </a:spcAft>
              <a:defRPr sz="1600"/>
            </a:lvl1pPr>
            <a:lvl2pPr>
              <a:spcBef>
                <a:spcPts val="600"/>
              </a:spcBef>
              <a:spcAft>
                <a:spcPts val="600"/>
              </a:spcAft>
              <a:defRPr sz="1400"/>
            </a:lvl2pPr>
            <a:lvl3pPr>
              <a:defRPr sz="1350"/>
            </a:lvl3pPr>
          </a:lstStyle>
          <a:p>
            <a:pPr lvl="0"/>
            <a:r>
              <a:rPr lang="en-US"/>
              <a:t>Click to edit Master text styles</a:t>
            </a:r>
          </a:p>
          <a:p>
            <a:pPr lvl="1"/>
            <a:r>
              <a:rPr lang="en-US"/>
              <a:t>Second level</a:t>
            </a:r>
          </a:p>
        </p:txBody>
      </p:sp>
      <p:sp>
        <p:nvSpPr>
          <p:cNvPr id="18" name="Rectangle 17"/>
          <p:cNvSpPr/>
          <p:nvPr userDrawn="1"/>
        </p:nvSpPr>
        <p:spPr bwMode="auto">
          <a:xfrm>
            <a:off x="404813" y="919908"/>
            <a:ext cx="4359836" cy="272163"/>
          </a:xfrm>
          <a:prstGeom prst="rect">
            <a:avLst/>
          </a:prstGeom>
          <a:solidFill>
            <a:schemeClr val="bg2">
              <a:lumMod val="50000"/>
            </a:schemeClr>
          </a:solidFill>
          <a:ln w="19050" cap="flat" cmpd="sng" algn="ctr">
            <a:noFill/>
            <a:prstDash val="solid"/>
            <a:round/>
            <a:headEnd type="none" w="med" len="med"/>
            <a:tailEnd type="none" w="med" len="med"/>
          </a:ln>
          <a:effectLst>
            <a:outerShdw blurRad="50800" dist="38100" dir="2700000" algn="tl" rotWithShape="0">
              <a:prstClr val="black">
                <a:alpha val="21000"/>
              </a:prstClr>
            </a:out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19" name="Oval 18"/>
          <p:cNvSpPr/>
          <p:nvPr userDrawn="1"/>
        </p:nvSpPr>
        <p:spPr bwMode="auto">
          <a:xfrm>
            <a:off x="797913" y="1024178"/>
            <a:ext cx="113038" cy="109728"/>
          </a:xfrm>
          <a:prstGeom prst="ellipse">
            <a:avLst/>
          </a:prstGeom>
          <a:solidFill>
            <a:schemeClr val="bg1">
              <a:lumMod val="85000"/>
            </a:schemeClr>
          </a:solidFill>
          <a:ln w="19050" cap="flat" cmpd="sng" algn="ctr">
            <a:noFill/>
            <a:prstDash val="solid"/>
            <a:round/>
            <a:headEnd type="none" w="med" len="med"/>
            <a:tailEnd type="none" w="med" len="med"/>
          </a:ln>
          <a:effectLst>
            <a:innerShdw blurRad="38100" dist="25400" dir="13500000">
              <a:srgbClr val="000000">
                <a:alpha val="20000"/>
              </a:srgbClr>
            </a:inn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0" name="Oval 19"/>
          <p:cNvSpPr/>
          <p:nvPr userDrawn="1"/>
        </p:nvSpPr>
        <p:spPr bwMode="auto">
          <a:xfrm>
            <a:off x="4179032" y="1024178"/>
            <a:ext cx="113038" cy="109728"/>
          </a:xfrm>
          <a:prstGeom prst="ellipse">
            <a:avLst/>
          </a:prstGeom>
          <a:solidFill>
            <a:schemeClr val="bg1">
              <a:lumMod val="85000"/>
            </a:schemeClr>
          </a:solidFill>
          <a:ln w="19050" cap="flat" cmpd="sng" algn="ctr">
            <a:noFill/>
            <a:prstDash val="solid"/>
            <a:round/>
            <a:headEnd type="none" w="med" len="med"/>
            <a:tailEnd type="none" w="med" len="med"/>
          </a:ln>
          <a:effectLst>
            <a:innerShdw blurRad="38100" dist="25400" dir="13500000">
              <a:srgbClr val="000000">
                <a:alpha val="20000"/>
              </a:srgbClr>
            </a:innerShdw>
          </a:effectLst>
        </p:spPr>
        <p:txBody>
          <a:bodyPr vert="horz" wrap="square" lIns="68580" tIns="68580" rIns="68580" bIns="68580" numCol="1" rtlCol="0" anchor="t" anchorCtr="0" compatLnSpc="1">
            <a:prstTxWarp prst="textNoShape">
              <a:avLst/>
            </a:prstTxWarp>
            <a:noAutofit/>
          </a:bodyPr>
          <a:lstStyle/>
          <a:p>
            <a:pPr algn="l" eaLnBrk="0" hangingPunct="0">
              <a:spcBef>
                <a:spcPct val="20000"/>
              </a:spcBef>
            </a:pPr>
            <a:endParaRPr lang="en-US" sz="1650" i="1" dirty="0"/>
          </a:p>
        </p:txBody>
      </p:sp>
      <p:sp>
        <p:nvSpPr>
          <p:cNvPr id="22" name="TextBox 21"/>
          <p:cNvSpPr txBox="1"/>
          <p:nvPr userDrawn="1"/>
        </p:nvSpPr>
        <p:spPr>
          <a:xfrm>
            <a:off x="1509160" y="4904100"/>
            <a:ext cx="1890174" cy="184666"/>
          </a:xfrm>
          <a:prstGeom prst="rect">
            <a:avLst/>
          </a:prstGeom>
          <a:noFill/>
        </p:spPr>
        <p:txBody>
          <a:bodyPr wrap="square" rtlCol="0">
            <a:spAutoFit/>
          </a:bodyPr>
          <a:lstStyle/>
          <a:p>
            <a:r>
              <a:rPr lang="en-US" sz="600" dirty="0">
                <a:solidFill>
                  <a:schemeClr val="bg1"/>
                </a:solidFill>
                <a:latin typeface="+mn-lt"/>
                <a:cs typeface="+mn-cs"/>
              </a:rPr>
              <a:t>© 2016 Scaled Agile, Inc. All Rights Reserved.</a:t>
            </a:r>
          </a:p>
        </p:txBody>
      </p:sp>
      <p:pic>
        <p:nvPicPr>
          <p:cNvPr id="23" name="Picture 22" descr="PPT-sized.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26460" y="4934417"/>
            <a:ext cx="1117600" cy="127127"/>
          </a:xfrm>
          <a:prstGeom prst="rect">
            <a:avLst/>
          </a:prstGeom>
        </p:spPr>
      </p:pic>
      <p:sp>
        <p:nvSpPr>
          <p:cNvPr id="24" name="TextBox 23"/>
          <p:cNvSpPr txBox="1"/>
          <p:nvPr userDrawn="1"/>
        </p:nvSpPr>
        <p:spPr>
          <a:xfrm>
            <a:off x="8015592" y="4800600"/>
            <a:ext cx="654080" cy="271393"/>
          </a:xfrm>
          <a:prstGeom prst="rect">
            <a:avLst/>
          </a:prstGeom>
          <a:solidFill>
            <a:schemeClr val="bg1">
              <a:alpha val="0"/>
            </a:schemeClr>
          </a:solidFill>
          <a:ln>
            <a:solidFill>
              <a:schemeClr val="bg1">
                <a:alpha val="0"/>
              </a:schemeClr>
            </a:solidFill>
          </a:ln>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ABA28972-6D48-4F49-8D9E-11DAC31E3DF7}" type="slidenum">
              <a:rPr lang="en-US" sz="900" smtClean="0">
                <a:solidFill>
                  <a:schemeClr val="tx1">
                    <a:lumMod val="65000"/>
                    <a:lumOff val="35000"/>
                  </a:schemeClr>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a:solidFill>
                <a:schemeClr val="tx1">
                  <a:lumMod val="65000"/>
                  <a:lumOff val="35000"/>
                </a:schemeClr>
              </a:solidFill>
            </a:endParaRPr>
          </a:p>
        </p:txBody>
      </p:sp>
    </p:spTree>
    <p:extLst>
      <p:ext uri="{BB962C8B-B14F-4D97-AF65-F5344CB8AC3E}">
        <p14:creationId xmlns:p14="http://schemas.microsoft.com/office/powerpoint/2010/main" val="1396724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ar-with-pattern.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0" y="0"/>
            <a:ext cx="9144000" cy="653796"/>
          </a:xfrm>
          <a:prstGeom prst="rect">
            <a:avLst/>
          </a:prstGeom>
        </p:spPr>
      </p:pic>
      <p:sp>
        <p:nvSpPr>
          <p:cNvPr id="3075" name="Rectangle 3"/>
          <p:cNvSpPr>
            <a:spLocks noGrp="1" noChangeArrowheads="1"/>
          </p:cNvSpPr>
          <p:nvPr>
            <p:ph type="title"/>
          </p:nvPr>
        </p:nvSpPr>
        <p:spPr bwMode="auto">
          <a:xfrm>
            <a:off x="457201" y="171450"/>
            <a:ext cx="8227061" cy="301752"/>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lgn="l" rtl="0" eaLnBrk="1" fontAlgn="base" hangingPunct="1">
              <a:spcBef>
                <a:spcPct val="0"/>
              </a:spcBef>
              <a:spcAft>
                <a:spcPct val="0"/>
              </a:spcAft>
            </a:pPr>
            <a:r>
              <a:rPr lang="en-US" altLang="en-US"/>
              <a:t>Click to edit Master title style</a:t>
            </a:r>
            <a:endParaRPr lang="en-US" altLang="en-US" dirty="0"/>
          </a:p>
        </p:txBody>
      </p:sp>
      <p:sp>
        <p:nvSpPr>
          <p:cNvPr id="3076" name="Rectangle 4"/>
          <p:cNvSpPr>
            <a:spLocks noGrp="1" noChangeArrowheads="1"/>
          </p:cNvSpPr>
          <p:nvPr>
            <p:ph type="body" idx="1"/>
          </p:nvPr>
        </p:nvSpPr>
        <p:spPr bwMode="auto">
          <a:xfrm>
            <a:off x="394136" y="936080"/>
            <a:ext cx="8267700" cy="373641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1" name="TextBox 10"/>
          <p:cNvSpPr txBox="1"/>
          <p:nvPr/>
        </p:nvSpPr>
        <p:spPr>
          <a:xfrm>
            <a:off x="8015592" y="4800600"/>
            <a:ext cx="654080" cy="271393"/>
          </a:xfrm>
          <a:prstGeom prst="rect">
            <a:avLst/>
          </a:prstGeom>
          <a:noFill/>
        </p:spPr>
        <p:txBody>
          <a:bodyPr wrap="square" lIns="0" tIns="0" rIns="0" bIns="0" rtlCol="0" anchor="b"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ABA28972-6D48-4F49-8D9E-11DAC31E3DF7}" type="slidenum">
              <a:rPr lang="en-US" sz="900" smtClean="0">
                <a:solidFill>
                  <a:schemeClr val="tx1">
                    <a:lumMod val="65000"/>
                    <a:lumOff val="35000"/>
                  </a:schemeClr>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dirty="0">
              <a:solidFill>
                <a:schemeClr val="tx1">
                  <a:lumMod val="65000"/>
                  <a:lumOff val="35000"/>
                </a:schemeClr>
              </a:solidFill>
            </a:endParaRPr>
          </a:p>
        </p:txBody>
      </p:sp>
      <p:sp>
        <p:nvSpPr>
          <p:cNvPr id="10" name="TextBox 9"/>
          <p:cNvSpPr txBox="1"/>
          <p:nvPr/>
        </p:nvSpPr>
        <p:spPr>
          <a:xfrm>
            <a:off x="1509160" y="4904100"/>
            <a:ext cx="1890174" cy="184666"/>
          </a:xfrm>
          <a:prstGeom prst="rect">
            <a:avLst/>
          </a:prstGeom>
          <a:noFill/>
        </p:spPr>
        <p:txBody>
          <a:bodyPr wrap="square" rtlCol="0">
            <a:spAutoFit/>
          </a:bodyPr>
          <a:lstStyle/>
          <a:p>
            <a:r>
              <a:rPr lang="en-US" sz="600" dirty="0">
                <a:solidFill>
                  <a:schemeClr val="bg1">
                    <a:lumMod val="50000"/>
                  </a:schemeClr>
                </a:solidFill>
                <a:latin typeface="+mn-lt"/>
                <a:cs typeface="+mn-cs"/>
              </a:rPr>
              <a:t>© 2016 Scaled Agile, Inc. All Rights Reserved.</a:t>
            </a:r>
          </a:p>
        </p:txBody>
      </p:sp>
      <p:pic>
        <p:nvPicPr>
          <p:cNvPr id="2" name="Picture 1" descr="PPT-sized.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26460" y="4934417"/>
            <a:ext cx="1117600" cy="127127"/>
          </a:xfrm>
          <a:prstGeom prst="rect">
            <a:avLst/>
          </a:prstGeom>
        </p:spPr>
      </p:pic>
    </p:spTree>
  </p:cSld>
  <p:clrMap bg1="lt1" tx1="dk1" bg2="lt2" tx2="dk2" accent1="accent1" accent2="accent2" accent3="accent3" accent4="accent4" accent5="accent5" accent6="accent6" hlink="hlink" folHlink="folHlink"/>
  <p:sldLayoutIdLst>
    <p:sldLayoutId id="2147483722" r:id="rId1"/>
    <p:sldLayoutId id="2147483764" r:id="rId2"/>
    <p:sldLayoutId id="2147483723" r:id="rId3"/>
    <p:sldLayoutId id="2147483725" r:id="rId4"/>
    <p:sldLayoutId id="2147483726" r:id="rId5"/>
    <p:sldLayoutId id="2147483727" r:id="rId6"/>
    <p:sldLayoutId id="2147483761" r:id="rId7"/>
    <p:sldLayoutId id="2147483760" r:id="rId8"/>
    <p:sldLayoutId id="2147483758" r:id="rId9"/>
    <p:sldLayoutId id="2147483759" r:id="rId10"/>
    <p:sldLayoutId id="2147483763" r:id="rId11"/>
    <p:sldLayoutId id="2147483766" r:id="rId12"/>
    <p:sldLayoutId id="2147483756" r:id="rId13"/>
    <p:sldLayoutId id="2147483757" r:id="rId14"/>
  </p:sldLayoutIdLst>
  <p:hf hdr="0" ftr="0" dt="0"/>
  <p:txStyles>
    <p:titleStyle>
      <a:lvl1pPr algn="l" rtl="0" eaLnBrk="1" fontAlgn="base" hangingPunct="1">
        <a:spcBef>
          <a:spcPct val="0"/>
        </a:spcBef>
        <a:spcAft>
          <a:spcPct val="0"/>
        </a:spcAft>
        <a:defRPr lang="en-US" altLang="en-US" sz="2400" b="0" dirty="0" smtClean="0">
          <a:solidFill>
            <a:srgbClr val="565656"/>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cs typeface="Arial" charset="0"/>
        </a:defRPr>
      </a:lvl2pPr>
      <a:lvl3pPr algn="l" rtl="0" eaLnBrk="1" fontAlgn="base" hangingPunct="1">
        <a:spcBef>
          <a:spcPct val="0"/>
        </a:spcBef>
        <a:spcAft>
          <a:spcPct val="0"/>
        </a:spcAft>
        <a:defRPr sz="2400" b="1">
          <a:solidFill>
            <a:schemeClr val="tx2"/>
          </a:solidFill>
          <a:latin typeface="Arial" charset="0"/>
          <a:cs typeface="Arial" charset="0"/>
        </a:defRPr>
      </a:lvl3pPr>
      <a:lvl4pPr algn="l" rtl="0" eaLnBrk="1" fontAlgn="base" hangingPunct="1">
        <a:spcBef>
          <a:spcPct val="0"/>
        </a:spcBef>
        <a:spcAft>
          <a:spcPct val="0"/>
        </a:spcAft>
        <a:defRPr sz="2400" b="1">
          <a:solidFill>
            <a:schemeClr val="tx2"/>
          </a:solidFill>
          <a:latin typeface="Arial" charset="0"/>
          <a:cs typeface="Arial" charset="0"/>
        </a:defRPr>
      </a:lvl4pPr>
      <a:lvl5pPr algn="l" rtl="0" eaLnBrk="1" fontAlgn="base" hangingPunct="1">
        <a:spcBef>
          <a:spcPct val="0"/>
        </a:spcBef>
        <a:spcAft>
          <a:spcPct val="0"/>
        </a:spcAft>
        <a:defRPr sz="2400" b="1">
          <a:solidFill>
            <a:schemeClr val="tx2"/>
          </a:solidFill>
          <a:latin typeface="Arial" charset="0"/>
          <a:cs typeface="Arial" charset="0"/>
        </a:defRPr>
      </a:lvl5pPr>
      <a:lvl6pPr marL="342900" algn="l" rtl="0" eaLnBrk="1" fontAlgn="base" hangingPunct="1">
        <a:spcBef>
          <a:spcPct val="0"/>
        </a:spcBef>
        <a:spcAft>
          <a:spcPct val="0"/>
        </a:spcAft>
        <a:defRPr sz="2400" b="1">
          <a:solidFill>
            <a:schemeClr val="tx2"/>
          </a:solidFill>
          <a:latin typeface="Arial" charset="0"/>
          <a:cs typeface="Arial" charset="0"/>
        </a:defRPr>
      </a:lvl6pPr>
      <a:lvl7pPr marL="685800" algn="l" rtl="0" eaLnBrk="1" fontAlgn="base" hangingPunct="1">
        <a:spcBef>
          <a:spcPct val="0"/>
        </a:spcBef>
        <a:spcAft>
          <a:spcPct val="0"/>
        </a:spcAft>
        <a:defRPr sz="2400" b="1">
          <a:solidFill>
            <a:schemeClr val="tx2"/>
          </a:solidFill>
          <a:latin typeface="Arial" charset="0"/>
          <a:cs typeface="Arial" charset="0"/>
        </a:defRPr>
      </a:lvl7pPr>
      <a:lvl8pPr marL="1028700" algn="l" rtl="0" eaLnBrk="1" fontAlgn="base" hangingPunct="1">
        <a:spcBef>
          <a:spcPct val="0"/>
        </a:spcBef>
        <a:spcAft>
          <a:spcPct val="0"/>
        </a:spcAft>
        <a:defRPr sz="2400" b="1">
          <a:solidFill>
            <a:schemeClr val="tx2"/>
          </a:solidFill>
          <a:latin typeface="Arial" charset="0"/>
          <a:cs typeface="Arial" charset="0"/>
        </a:defRPr>
      </a:lvl8pPr>
      <a:lvl9pPr marL="1371600" algn="l" rtl="0" eaLnBrk="1" fontAlgn="base" hangingPunct="1">
        <a:spcBef>
          <a:spcPct val="0"/>
        </a:spcBef>
        <a:spcAft>
          <a:spcPct val="0"/>
        </a:spcAft>
        <a:defRPr sz="2400" b="1">
          <a:solidFill>
            <a:schemeClr val="tx2"/>
          </a:solidFill>
          <a:latin typeface="Arial" charset="0"/>
          <a:cs typeface="Arial" charset="0"/>
        </a:defRPr>
      </a:lvl9pPr>
    </p:titleStyle>
    <p:bodyStyle>
      <a:lvl1pPr marL="219075" indent="-219075" algn="l" rtl="0" eaLnBrk="1" fontAlgn="base" hangingPunct="1">
        <a:lnSpc>
          <a:spcPct val="110000"/>
        </a:lnSpc>
        <a:spcBef>
          <a:spcPts val="1200"/>
        </a:spcBef>
        <a:spcAft>
          <a:spcPts val="500"/>
        </a:spcAft>
        <a:buClr>
          <a:schemeClr val="bg1">
            <a:lumMod val="65000"/>
          </a:schemeClr>
        </a:buClr>
        <a:buSzPct val="100000"/>
        <a:buFont typeface="Webdings" pitchFamily="18" charset="2"/>
        <a:buChar char="4"/>
        <a:defRPr sz="2000">
          <a:solidFill>
            <a:schemeClr val="tx1"/>
          </a:solidFill>
          <a:latin typeface="+mn-lt"/>
          <a:ea typeface="+mn-ea"/>
          <a:cs typeface="+mn-cs"/>
        </a:defRPr>
      </a:lvl1pPr>
      <a:lvl2pPr marL="561975" indent="-209550" algn="l" rtl="0" eaLnBrk="1" fontAlgn="base" hangingPunct="1">
        <a:lnSpc>
          <a:spcPct val="110000"/>
        </a:lnSpc>
        <a:spcBef>
          <a:spcPts val="300"/>
        </a:spcBef>
        <a:spcAft>
          <a:spcPts val="300"/>
        </a:spcAft>
        <a:buClr>
          <a:schemeClr val="tx1">
            <a:lumMod val="50000"/>
            <a:lumOff val="50000"/>
          </a:schemeClr>
        </a:buClr>
        <a:buSzPct val="117000"/>
        <a:buFont typeface="Lucida Grande"/>
        <a:buChar char="-"/>
        <a:defRPr sz="1800">
          <a:solidFill>
            <a:schemeClr val="tx1"/>
          </a:solidFill>
          <a:latin typeface="+mn-lt"/>
          <a:cs typeface="+mn-cs"/>
        </a:defRPr>
      </a:lvl2pPr>
      <a:lvl3pPr marL="771525" indent="-171450" algn="l" rtl="0" eaLnBrk="1" fontAlgn="base" hangingPunct="1">
        <a:lnSpc>
          <a:spcPct val="110000"/>
        </a:lnSpc>
        <a:spcBef>
          <a:spcPts val="300"/>
        </a:spcBef>
        <a:spcAft>
          <a:spcPts val="300"/>
        </a:spcAft>
        <a:buClr>
          <a:schemeClr val="tx1">
            <a:lumMod val="50000"/>
            <a:lumOff val="50000"/>
          </a:schemeClr>
        </a:buClr>
        <a:buSzPct val="110000"/>
        <a:buFont typeface="Lucida Grande"/>
        <a:buChar char="-"/>
        <a:defRPr lang="en-US" altLang="en-US" sz="1800" dirty="0" smtClean="0">
          <a:solidFill>
            <a:schemeClr val="tx1"/>
          </a:solidFill>
          <a:latin typeface="+mn-lt"/>
          <a:cs typeface="+mn-cs"/>
        </a:defRPr>
      </a:lvl3pPr>
      <a:lvl4pPr marL="1071563" indent="-214313" algn="l" rtl="0" eaLnBrk="1" fontAlgn="base" hangingPunct="1">
        <a:lnSpc>
          <a:spcPct val="110000"/>
        </a:lnSpc>
        <a:spcBef>
          <a:spcPts val="225"/>
        </a:spcBef>
        <a:spcAft>
          <a:spcPts val="225"/>
        </a:spcAft>
        <a:buClr>
          <a:schemeClr val="tx1">
            <a:lumMod val="75000"/>
            <a:lumOff val="25000"/>
          </a:schemeClr>
        </a:buClr>
        <a:buSzPct val="110000"/>
        <a:buFont typeface="Lucida Grande"/>
        <a:buChar char="-"/>
        <a:defRPr sz="1800" baseline="0">
          <a:solidFill>
            <a:schemeClr val="tx1"/>
          </a:solidFill>
          <a:latin typeface="+mn-lt"/>
          <a:cs typeface="+mn-cs"/>
        </a:defRPr>
      </a:lvl4pPr>
      <a:lvl5pPr marL="1246585" indent="-170260" algn="l" rtl="0" eaLnBrk="1" fontAlgn="base" hangingPunct="1">
        <a:lnSpc>
          <a:spcPct val="110000"/>
        </a:lnSpc>
        <a:spcBef>
          <a:spcPts val="225"/>
        </a:spcBef>
        <a:spcAft>
          <a:spcPts val="225"/>
        </a:spcAft>
        <a:buClr>
          <a:schemeClr val="tx1">
            <a:lumMod val="75000"/>
            <a:lumOff val="25000"/>
          </a:schemeClr>
        </a:buClr>
        <a:buSzPct val="110000"/>
        <a:buFont typeface="Arial Black" pitchFamily="34" charset="0"/>
        <a:buChar char="–"/>
        <a:defRPr sz="1800">
          <a:solidFill>
            <a:schemeClr val="tx1"/>
          </a:solidFill>
          <a:latin typeface="+mn-lt"/>
          <a:cs typeface="+mn-cs"/>
        </a:defRPr>
      </a:lvl5pPr>
      <a:lvl6pPr marL="15418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6pPr>
      <a:lvl7pPr marL="18847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7pPr>
      <a:lvl8pPr marL="22276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8pPr>
      <a:lvl9pPr marL="25705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upstart.bizjournals.com/resources/author/2015/06/04/fortune-500-must-disrupt-or-die-writes-r-ray-wang.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tags" Target="../tags/tag2.xml"/><Relationship Id="rId7" Type="http://schemas.openxmlformats.org/officeDocument/2006/relationships/image" Target="../media/image22.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Transformational Leadership</a:t>
            </a:r>
          </a:p>
        </p:txBody>
      </p:sp>
      <p:sp>
        <p:nvSpPr>
          <p:cNvPr id="3" name="Subtitle 2"/>
          <p:cNvSpPr>
            <a:spLocks noGrp="1"/>
          </p:cNvSpPr>
          <p:nvPr>
            <p:ph type="subTitle" idx="1"/>
          </p:nvPr>
        </p:nvSpPr>
        <p:spPr/>
        <p:txBody>
          <a:bodyPr/>
          <a:lstStyle/>
          <a:p>
            <a:r>
              <a:rPr lang="en-US" dirty="0"/>
              <a:t>What every DevOps leader needs to know</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6933" y="3070655"/>
            <a:ext cx="1243716" cy="1217140"/>
          </a:xfrm>
          <a:prstGeom prst="rect">
            <a:avLst/>
          </a:prstGeom>
        </p:spPr>
      </p:pic>
      <p:sp>
        <p:nvSpPr>
          <p:cNvPr id="6" name="Rounded Rectangle 5"/>
          <p:cNvSpPr/>
          <p:nvPr/>
        </p:nvSpPr>
        <p:spPr bwMode="auto">
          <a:xfrm>
            <a:off x="3937800" y="3070655"/>
            <a:ext cx="4739147" cy="1656578"/>
          </a:xfrm>
          <a:prstGeom prst="roundRect">
            <a:avLst>
              <a:gd name="adj" fmla="val 2440"/>
            </a:avLst>
          </a:prstGeom>
          <a:solidFill>
            <a:schemeClr val="bg1"/>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400" i="1" dirty="0"/>
          </a:p>
        </p:txBody>
      </p:sp>
      <p:sp>
        <p:nvSpPr>
          <p:cNvPr id="7" name="TextBox 6"/>
          <p:cNvSpPr txBox="1"/>
          <p:nvPr/>
        </p:nvSpPr>
        <p:spPr>
          <a:xfrm>
            <a:off x="5668000" y="3260731"/>
            <a:ext cx="3055870" cy="1292662"/>
          </a:xfrm>
          <a:prstGeom prst="rect">
            <a:avLst/>
          </a:prstGeom>
          <a:noFill/>
        </p:spPr>
        <p:txBody>
          <a:bodyPr wrap="square" rtlCol="0">
            <a:spAutoFit/>
          </a:bodyPr>
          <a:lstStyle/>
          <a:p>
            <a:pPr algn="l"/>
            <a:r>
              <a:rPr lang="en-US" sz="1400" b="1" dirty="0"/>
              <a:t>Steve Mayner</a:t>
            </a:r>
          </a:p>
          <a:p>
            <a:pPr algn="l"/>
            <a:r>
              <a:rPr lang="en-US" sz="1400" dirty="0"/>
              <a:t>SAFe® Senior Program Consultant</a:t>
            </a:r>
          </a:p>
          <a:p>
            <a:pPr algn="l"/>
            <a:r>
              <a:rPr lang="en-US" sz="1400" dirty="0"/>
              <a:t>Scaled Agile, Inc.</a:t>
            </a:r>
            <a:br>
              <a:rPr lang="en-US" sz="1400" dirty="0"/>
            </a:br>
            <a:r>
              <a:rPr lang="en-US" sz="1200" dirty="0" err="1"/>
              <a:t>steve.mayner@scaledagile.com</a:t>
            </a:r>
            <a:endParaRPr lang="en-US" sz="1200" dirty="0"/>
          </a:p>
          <a:p>
            <a:pPr algn="l"/>
            <a:endParaRPr lang="en-US" sz="1200" dirty="0"/>
          </a:p>
          <a:p>
            <a:pPr algn="l"/>
            <a:r>
              <a:rPr lang="en-US" sz="1200" dirty="0"/>
              <a:t>November 8, 2016</a:t>
            </a:r>
            <a:endParaRPr lang="en-US" sz="1400" dirty="0"/>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81417" y="3260731"/>
            <a:ext cx="1209016" cy="12090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0158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300" y="644056"/>
            <a:ext cx="9150300" cy="4222142"/>
          </a:xfrm>
          <a:prstGeom prst="rect">
            <a:avLst/>
          </a:prstGeom>
        </p:spPr>
      </p:pic>
      <p:sp>
        <p:nvSpPr>
          <p:cNvPr id="165" name="Shape 165"/>
          <p:cNvSpPr txBox="1">
            <a:spLocks noGrp="1"/>
          </p:cNvSpPr>
          <p:nvPr>
            <p:ph type="title"/>
          </p:nvPr>
        </p:nvSpPr>
        <p:spPr/>
        <p:txBody>
          <a:bodyPr/>
          <a:lstStyle/>
          <a:p>
            <a:pPr lvl="0"/>
            <a:r>
              <a:rPr lang="en-US"/>
              <a:t>Adapt or die</a:t>
            </a:r>
            <a:endParaRPr lang="en" dirty="0"/>
          </a:p>
        </p:txBody>
      </p:sp>
      <p:sp>
        <p:nvSpPr>
          <p:cNvPr id="5" name="Rectangle 4"/>
          <p:cNvSpPr/>
          <p:nvPr/>
        </p:nvSpPr>
        <p:spPr bwMode="auto">
          <a:xfrm>
            <a:off x="-6300" y="1318240"/>
            <a:ext cx="6352674" cy="1435718"/>
          </a:xfrm>
          <a:prstGeom prst="rect">
            <a:avLst/>
          </a:prstGeom>
          <a:solidFill>
            <a:schemeClr val="tx2">
              <a:alpha val="81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7" name="TextBox 6"/>
          <p:cNvSpPr txBox="1"/>
          <p:nvPr/>
        </p:nvSpPr>
        <p:spPr>
          <a:xfrm>
            <a:off x="68471" y="1392548"/>
            <a:ext cx="5862803" cy="1061829"/>
          </a:xfrm>
          <a:prstGeom prst="rect">
            <a:avLst/>
          </a:prstGeom>
          <a:noFill/>
        </p:spPr>
        <p:txBody>
          <a:bodyPr wrap="square" rtlCol="0">
            <a:spAutoFit/>
          </a:bodyPr>
          <a:lstStyle/>
          <a:p>
            <a:pPr marL="177800" indent="-177800"/>
            <a:r>
              <a:rPr lang="en-US" sz="2100" b="1" spc="-20" dirty="0">
                <a:solidFill>
                  <a:schemeClr val="bg1"/>
                </a:solidFill>
              </a:rPr>
              <a:t>“Since 2000, 52 percent of the names on the Fortune 500 list are gone, either as a result of mergers, acquisitions or bankruptcies.”</a:t>
            </a:r>
          </a:p>
        </p:txBody>
      </p:sp>
      <p:sp>
        <p:nvSpPr>
          <p:cNvPr id="9" name="TextBox 8"/>
          <p:cNvSpPr txBox="1"/>
          <p:nvPr/>
        </p:nvSpPr>
        <p:spPr>
          <a:xfrm>
            <a:off x="1954744" y="2420209"/>
            <a:ext cx="4177114" cy="307777"/>
          </a:xfrm>
          <a:prstGeom prst="rect">
            <a:avLst/>
          </a:prstGeom>
          <a:noFill/>
        </p:spPr>
        <p:txBody>
          <a:bodyPr wrap="square" rtlCol="0">
            <a:spAutoFit/>
          </a:bodyPr>
          <a:lstStyle/>
          <a:p>
            <a:r>
              <a:rPr lang="de-DE" sz="1400" dirty="0">
                <a:solidFill>
                  <a:schemeClr val="bg1"/>
                </a:solidFill>
              </a:rPr>
              <a:t>— </a:t>
            </a:r>
            <a:r>
              <a:rPr lang="en-US" sz="1400" dirty="0">
                <a:solidFill>
                  <a:schemeClr val="bg1"/>
                </a:solidFill>
              </a:rPr>
              <a:t>Teresa Novellino  |  New York Business Journal</a:t>
            </a:r>
          </a:p>
        </p:txBody>
      </p:sp>
      <p:sp>
        <p:nvSpPr>
          <p:cNvPr id="13" name="TextBox 12">
            <a:hlinkClick r:id="rId4"/>
          </p:cNvPr>
          <p:cNvSpPr txBox="1"/>
          <p:nvPr/>
        </p:nvSpPr>
        <p:spPr>
          <a:xfrm>
            <a:off x="5359841" y="4483018"/>
            <a:ext cx="3712434" cy="264111"/>
          </a:xfrm>
          <a:prstGeom prst="rect">
            <a:avLst/>
          </a:prstGeom>
          <a:noFill/>
        </p:spPr>
        <p:txBody>
          <a:bodyPr wrap="square" rtlCol="0">
            <a:spAutoFit/>
          </a:bodyPr>
          <a:lstStyle/>
          <a:p>
            <a:pPr algn="r">
              <a:lnSpc>
                <a:spcPct val="110000"/>
              </a:lnSpc>
            </a:pPr>
            <a:r>
              <a:rPr lang="en-US" sz="1100" i="1" dirty="0">
                <a:solidFill>
                  <a:schemeClr val="bg1"/>
                </a:solidFill>
              </a:rPr>
              <a:t>Novellino, 2015</a:t>
            </a:r>
          </a:p>
        </p:txBody>
      </p:sp>
    </p:spTree>
    <p:extLst>
      <p:ext uri="{BB962C8B-B14F-4D97-AF65-F5344CB8AC3E}">
        <p14:creationId xmlns:p14="http://schemas.microsoft.com/office/powerpoint/2010/main" val="2053193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organizational change fail?</a:t>
            </a:r>
          </a:p>
        </p:txBody>
      </p:sp>
      <p:sp>
        <p:nvSpPr>
          <p:cNvPr id="3" name="Content Placeholder 2"/>
          <p:cNvSpPr>
            <a:spLocks noGrp="1"/>
          </p:cNvSpPr>
          <p:nvPr>
            <p:ph sz="half" idx="1"/>
          </p:nvPr>
        </p:nvSpPr>
        <p:spPr>
          <a:xfrm>
            <a:off x="394136" y="959171"/>
            <a:ext cx="4285070" cy="3714750"/>
          </a:xfrm>
        </p:spPr>
        <p:txBody>
          <a:bodyPr/>
          <a:lstStyle/>
          <a:p>
            <a:r>
              <a:rPr lang="en-US" dirty="0"/>
              <a:t>Resistance to change</a:t>
            </a:r>
          </a:p>
          <a:p>
            <a:r>
              <a:rPr lang="en-US" dirty="0"/>
              <a:t>Low readiness for change</a:t>
            </a:r>
          </a:p>
          <a:p>
            <a:r>
              <a:rPr lang="en-US" dirty="0"/>
              <a:t>Inadequate communications</a:t>
            </a:r>
          </a:p>
          <a:p>
            <a:r>
              <a:rPr lang="en-US" dirty="0"/>
              <a:t>Poor planning</a:t>
            </a:r>
          </a:p>
          <a:p>
            <a:r>
              <a:rPr lang="en-US" dirty="0"/>
              <a:t>Lack of training</a:t>
            </a:r>
          </a:p>
          <a:p>
            <a:r>
              <a:rPr lang="en-US" dirty="0"/>
              <a:t>Institutional inertia (process, structure)</a:t>
            </a:r>
          </a:p>
          <a:p>
            <a:r>
              <a:rPr lang="en-US" dirty="0"/>
              <a:t>Technology gaps</a:t>
            </a:r>
          </a:p>
        </p:txBody>
      </p:sp>
      <p:sp>
        <p:nvSpPr>
          <p:cNvPr id="4" name="Content Placeholder 3"/>
          <p:cNvSpPr>
            <a:spLocks noGrp="1"/>
          </p:cNvSpPr>
          <p:nvPr>
            <p:ph sz="half" idx="2"/>
          </p:nvPr>
        </p:nvSpPr>
        <p:spPr/>
        <p:txBody>
          <a:bodyPr/>
          <a:lstStyle/>
          <a:p>
            <a:r>
              <a:rPr lang="en-US" dirty="0"/>
              <a:t>Lack of organizational alignment</a:t>
            </a:r>
          </a:p>
          <a:p>
            <a:r>
              <a:rPr lang="en-US" dirty="0"/>
              <a:t>History of change failures</a:t>
            </a:r>
          </a:p>
          <a:p>
            <a:r>
              <a:rPr lang="en-US" dirty="0"/>
              <a:t>Lack of employee involvement</a:t>
            </a:r>
          </a:p>
          <a:p>
            <a:r>
              <a:rPr lang="en-US" dirty="0"/>
              <a:t>Bureaucracy, politics, conflict</a:t>
            </a:r>
          </a:p>
          <a:p>
            <a:r>
              <a:rPr lang="en-US" dirty="0"/>
              <a:t>Poor strategy / wrong change</a:t>
            </a:r>
          </a:p>
          <a:p>
            <a:r>
              <a:rPr lang="en-US" dirty="0"/>
              <a:t>Unrealistic expectations</a:t>
            </a:r>
          </a:p>
          <a:p>
            <a:r>
              <a:rPr lang="en-US" dirty="0"/>
              <a:t>Low transparency and trust</a:t>
            </a:r>
          </a:p>
        </p:txBody>
      </p:sp>
      <p:sp>
        <p:nvSpPr>
          <p:cNvPr id="5" name="TextBox 4"/>
          <p:cNvSpPr txBox="1"/>
          <p:nvPr/>
        </p:nvSpPr>
        <p:spPr>
          <a:xfrm>
            <a:off x="5421783" y="4566199"/>
            <a:ext cx="3140603" cy="215444"/>
          </a:xfrm>
          <a:prstGeom prst="rect">
            <a:avLst/>
          </a:prstGeom>
          <a:noFill/>
        </p:spPr>
        <p:txBody>
          <a:bodyPr wrap="none" rtlCol="0">
            <a:spAutoFit/>
          </a:bodyPr>
          <a:lstStyle/>
          <a:p>
            <a:pPr algn="l"/>
            <a:r>
              <a:rPr lang="en-US" sz="800" i="1" dirty="0"/>
              <a:t>- Decker, Durand, Mayfield, McCormack, Skinner &amp; Purdue, 2012</a:t>
            </a:r>
          </a:p>
        </p:txBody>
      </p:sp>
    </p:spTree>
    <p:extLst>
      <p:ext uri="{BB962C8B-B14F-4D97-AF65-F5344CB8AC3E}">
        <p14:creationId xmlns:p14="http://schemas.microsoft.com/office/powerpoint/2010/main" val="61828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a:t>Transformational Leadership &amp; Organizational Change</a:t>
            </a:r>
          </a:p>
        </p:txBody>
      </p:sp>
    </p:spTree>
    <p:extLst>
      <p:ext uri="{BB962C8B-B14F-4D97-AF65-F5344CB8AC3E}">
        <p14:creationId xmlns:p14="http://schemas.microsoft.com/office/powerpoint/2010/main" val="1392560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143000" y="0"/>
          <a:ext cx="119063" cy="119063"/>
        </p:xfrm>
        <a:graphic>
          <a:graphicData uri="http://schemas.openxmlformats.org/presentationml/2006/ole">
            <mc:AlternateContent xmlns:mc="http://schemas.openxmlformats.org/markup-compatibility/2006">
              <mc:Choice xmlns:v="urn:schemas-microsoft-com:vml" Requires="v">
                <p:oleObj spid="_x0000_s1084" name="think-cell Slide" r:id="rId6" imgW="270" imgH="270" progId="">
                  <p:embed/>
                </p:oleObj>
              </mc:Choice>
              <mc:Fallback>
                <p:oleObj name="think-cell Slide" r:id="rId6" imgW="270" imgH="27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0"/>
                        <a:ext cx="119063" cy="1190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139141" name="Rectangle 5"/>
          <p:cNvSpPr>
            <a:spLocks noGrp="1" noChangeArrowheads="1"/>
          </p:cNvSpPr>
          <p:nvPr>
            <p:ph type="title"/>
            <p:custDataLst>
              <p:tags r:id="rId3"/>
            </p:custDataLst>
          </p:nvPr>
        </p:nvSpPr>
        <p:spPr/>
        <p:txBody>
          <a:bodyPr/>
          <a:lstStyle/>
          <a:p>
            <a:r>
              <a:rPr lang="en-US" dirty="0"/>
              <a:t>Leaders hold the key to successful change</a:t>
            </a:r>
          </a:p>
        </p:txBody>
      </p:sp>
      <p:pic>
        <p:nvPicPr>
          <p:cNvPr id="5" name="Picture 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0" y="641976"/>
            <a:ext cx="9144000" cy="4204443"/>
          </a:xfrm>
          <a:prstGeom prst="rect">
            <a:avLst/>
          </a:prstGeom>
        </p:spPr>
      </p:pic>
      <p:sp>
        <p:nvSpPr>
          <p:cNvPr id="9" name="TextBox 8"/>
          <p:cNvSpPr txBox="1"/>
          <p:nvPr/>
        </p:nvSpPr>
        <p:spPr bwMode="auto">
          <a:xfrm>
            <a:off x="93327" y="1115498"/>
            <a:ext cx="3452956" cy="3120838"/>
          </a:xfrm>
          <a:prstGeom prst="rect">
            <a:avLst/>
          </a:prstGeom>
          <a:noFill/>
          <a:ln w="9525">
            <a:noFill/>
            <a:miter lim="800000"/>
            <a:headEnd/>
            <a:tailEnd/>
          </a:ln>
        </p:spPr>
        <p:txBody>
          <a:bodyPr vert="horz" wrap="square" lIns="68580" tIns="0" rIns="68580" bIns="34290" numCol="1" rtlCol="0" anchor="t" anchorCtr="0" compatLnSpc="1">
            <a:prstTxWarp prst="textNoShape">
              <a:avLst/>
            </a:prstTxWarp>
            <a:noAutofit/>
          </a:bodyPr>
          <a:lstStyle/>
          <a:p>
            <a:pPr>
              <a:lnSpc>
                <a:spcPct val="110000"/>
              </a:lnSpc>
              <a:spcAft>
                <a:spcPts val="900"/>
              </a:spcAft>
            </a:pPr>
            <a:r>
              <a:rPr lang="en-US" i="1" dirty="0">
                <a:solidFill>
                  <a:schemeClr val="bg1"/>
                </a:solidFill>
              </a:rPr>
              <a:t>People are already doing their best; the problems are with the system. </a:t>
            </a:r>
          </a:p>
          <a:p>
            <a:pPr>
              <a:lnSpc>
                <a:spcPct val="110000"/>
              </a:lnSpc>
              <a:spcAft>
                <a:spcPts val="900"/>
              </a:spcAft>
            </a:pPr>
            <a:r>
              <a:rPr lang="en-US" i="1" dirty="0">
                <a:solidFill>
                  <a:schemeClr val="bg1"/>
                </a:solidFill>
              </a:rPr>
              <a:t>Only </a:t>
            </a:r>
            <a:r>
              <a:rPr lang="en-US" b="1" i="1" u="sng" dirty="0">
                <a:solidFill>
                  <a:schemeClr val="bg1"/>
                </a:solidFill>
              </a:rPr>
              <a:t>management</a:t>
            </a:r>
            <a:r>
              <a:rPr lang="en-US" b="1" i="1" dirty="0">
                <a:solidFill>
                  <a:schemeClr val="bg1"/>
                </a:solidFill>
              </a:rPr>
              <a:t> </a:t>
            </a:r>
            <a:r>
              <a:rPr lang="en-US" i="1" dirty="0">
                <a:solidFill>
                  <a:schemeClr val="bg1"/>
                </a:solidFill>
              </a:rPr>
              <a:t>can change the system.</a:t>
            </a:r>
          </a:p>
          <a:p>
            <a:pPr algn="r">
              <a:lnSpc>
                <a:spcPct val="110000"/>
              </a:lnSpc>
            </a:pPr>
            <a:r>
              <a:rPr lang="en-US" i="1" dirty="0">
                <a:solidFill>
                  <a:schemeClr val="bg1"/>
                </a:solidFill>
              </a:rPr>
              <a:t>—W. Edwards Deming</a:t>
            </a:r>
          </a:p>
        </p:txBody>
      </p:sp>
    </p:spTree>
    <p:extLst>
      <p:ext uri="{BB962C8B-B14F-4D97-AF65-F5344CB8AC3E}">
        <p14:creationId xmlns:p14="http://schemas.microsoft.com/office/powerpoint/2010/main" val="538036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evolution of leadership theory</a:t>
            </a:r>
          </a:p>
        </p:txBody>
      </p:sp>
      <p:sp>
        <p:nvSpPr>
          <p:cNvPr id="23" name="Right Arrow 22"/>
          <p:cNvSpPr/>
          <p:nvPr/>
        </p:nvSpPr>
        <p:spPr>
          <a:xfrm>
            <a:off x="246465" y="2377113"/>
            <a:ext cx="8539397" cy="733124"/>
          </a:xfrm>
          <a:prstGeom prst="rightArrow">
            <a:avLst/>
          </a:prstGeom>
          <a:solidFill>
            <a:srgbClr val="94A81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24" name="Down Arrow Callout 23"/>
          <p:cNvSpPr/>
          <p:nvPr/>
        </p:nvSpPr>
        <p:spPr>
          <a:xfrm>
            <a:off x="727122" y="1470753"/>
            <a:ext cx="1160768" cy="1032962"/>
          </a:xfrm>
          <a:prstGeom prst="downArrowCallout">
            <a:avLst/>
          </a:prstGeom>
          <a:solidFill>
            <a:srgbClr val="5A6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latin typeface="Arial" charset="0"/>
                <a:ea typeface="Arial" charset="0"/>
                <a:cs typeface="Arial" charset="0"/>
              </a:rPr>
              <a:t>Great Man Theory</a:t>
            </a:r>
          </a:p>
        </p:txBody>
      </p:sp>
      <p:sp>
        <p:nvSpPr>
          <p:cNvPr id="25" name="Up Arrow Callout 24"/>
          <p:cNvSpPr/>
          <p:nvPr/>
        </p:nvSpPr>
        <p:spPr>
          <a:xfrm>
            <a:off x="2483005" y="2966152"/>
            <a:ext cx="1099966" cy="1050446"/>
          </a:xfrm>
          <a:prstGeom prst="upArrowCallout">
            <a:avLst/>
          </a:prstGeom>
          <a:solidFill>
            <a:srgbClr val="5A6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latin typeface="Arial" charset="0"/>
                <a:ea typeface="Arial" charset="0"/>
                <a:cs typeface="Arial" charset="0"/>
              </a:rPr>
              <a:t>Trait Theory</a:t>
            </a:r>
          </a:p>
        </p:txBody>
      </p:sp>
      <p:sp>
        <p:nvSpPr>
          <p:cNvPr id="26" name="TextBox 25"/>
          <p:cNvSpPr txBox="1"/>
          <p:nvPr/>
        </p:nvSpPr>
        <p:spPr>
          <a:xfrm>
            <a:off x="246465" y="2567826"/>
            <a:ext cx="8234479" cy="300082"/>
          </a:xfrm>
          <a:prstGeom prst="rect">
            <a:avLst/>
          </a:prstGeom>
          <a:noFill/>
          <a:ln>
            <a:noFill/>
          </a:ln>
        </p:spPr>
        <p:txBody>
          <a:bodyPr wrap="square" rtlCol="0">
            <a:spAutoFit/>
          </a:bodyPr>
          <a:lstStyle/>
          <a:p>
            <a:r>
              <a:rPr lang="en-US" sz="1350" b="1" dirty="0">
                <a:solidFill>
                  <a:schemeClr val="bg1"/>
                </a:solidFill>
                <a:latin typeface="Arial" charset="0"/>
                <a:ea typeface="Arial" charset="0"/>
                <a:cs typeface="Arial" charset="0"/>
              </a:rPr>
              <a:t>Late 1800s/early 1900s  |    1900 - 1950    |     1950s     |     1960s     |     1970s     |     </a:t>
            </a:r>
            <a:r>
              <a:rPr lang="en-US" sz="1350" b="1">
                <a:solidFill>
                  <a:schemeClr val="bg1"/>
                </a:solidFill>
                <a:latin typeface="Arial" charset="0"/>
                <a:ea typeface="Arial" charset="0"/>
                <a:cs typeface="Arial" charset="0"/>
              </a:rPr>
              <a:t>1980s    |    </a:t>
            </a:r>
            <a:r>
              <a:rPr lang="en-US" sz="1350" b="1" dirty="0">
                <a:solidFill>
                  <a:schemeClr val="bg1"/>
                </a:solidFill>
                <a:latin typeface="Arial" charset="0"/>
                <a:ea typeface="Arial" charset="0"/>
                <a:cs typeface="Arial" charset="0"/>
              </a:rPr>
              <a:t>2000 - </a:t>
            </a:r>
          </a:p>
        </p:txBody>
      </p:sp>
      <p:sp>
        <p:nvSpPr>
          <p:cNvPr id="27" name="Down Arrow Callout 26"/>
          <p:cNvSpPr/>
          <p:nvPr/>
        </p:nvSpPr>
        <p:spPr>
          <a:xfrm>
            <a:off x="3670242" y="1488236"/>
            <a:ext cx="1062996" cy="1015478"/>
          </a:xfrm>
          <a:prstGeom prst="downArrowCallout">
            <a:avLst/>
          </a:prstGeom>
          <a:solidFill>
            <a:srgbClr val="5A6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latin typeface="Arial" charset="0"/>
                <a:ea typeface="Arial" charset="0"/>
                <a:cs typeface="Arial" charset="0"/>
              </a:rPr>
              <a:t>Behavioral</a:t>
            </a:r>
          </a:p>
          <a:p>
            <a:pPr algn="ctr"/>
            <a:r>
              <a:rPr lang="en-US" sz="1350" dirty="0">
                <a:solidFill>
                  <a:schemeClr val="bg1"/>
                </a:solidFill>
                <a:latin typeface="Arial" charset="0"/>
                <a:ea typeface="Arial" charset="0"/>
                <a:cs typeface="Arial" charset="0"/>
              </a:rPr>
              <a:t>Theory</a:t>
            </a:r>
          </a:p>
        </p:txBody>
      </p:sp>
      <p:sp>
        <p:nvSpPr>
          <p:cNvPr id="28" name="Up Arrow Callout 27"/>
          <p:cNvSpPr/>
          <p:nvPr/>
        </p:nvSpPr>
        <p:spPr>
          <a:xfrm>
            <a:off x="4535397" y="2954945"/>
            <a:ext cx="1384746" cy="1354630"/>
          </a:xfrm>
          <a:prstGeom prst="upArrowCallout">
            <a:avLst/>
          </a:prstGeom>
          <a:solidFill>
            <a:srgbClr val="5A6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latin typeface="Arial" charset="0"/>
                <a:ea typeface="Arial" charset="0"/>
                <a:cs typeface="Arial" charset="0"/>
              </a:rPr>
              <a:t>Contingency &amp; Situational Theories</a:t>
            </a:r>
          </a:p>
        </p:txBody>
      </p:sp>
      <p:sp>
        <p:nvSpPr>
          <p:cNvPr id="29" name="Down Arrow Callout 28"/>
          <p:cNvSpPr/>
          <p:nvPr/>
        </p:nvSpPr>
        <p:spPr>
          <a:xfrm>
            <a:off x="5630287" y="998504"/>
            <a:ext cx="1414253" cy="1530196"/>
          </a:xfrm>
          <a:prstGeom prst="downArrowCallout">
            <a:avLst/>
          </a:prstGeom>
          <a:solidFill>
            <a:srgbClr val="5A6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bg1"/>
                </a:solidFill>
                <a:latin typeface="Arial" charset="0"/>
                <a:ea typeface="Arial" charset="0"/>
                <a:cs typeface="Arial" charset="0"/>
              </a:rPr>
              <a:t>Servant, Charismatic, &amp; Transactional Theories</a:t>
            </a:r>
          </a:p>
        </p:txBody>
      </p:sp>
      <p:sp>
        <p:nvSpPr>
          <p:cNvPr id="30" name="Up Arrow Callout 29"/>
          <p:cNvSpPr/>
          <p:nvPr/>
        </p:nvSpPr>
        <p:spPr>
          <a:xfrm>
            <a:off x="6380185" y="2954945"/>
            <a:ext cx="1638767" cy="1354630"/>
          </a:xfrm>
          <a:prstGeom prst="upArrowCallout">
            <a:avLst/>
          </a:prstGeom>
          <a:solidFill>
            <a:srgbClr val="5A678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bg1"/>
                </a:solidFill>
                <a:latin typeface="Arial" charset="0"/>
                <a:ea typeface="Arial" charset="0"/>
                <a:cs typeface="Arial" charset="0"/>
              </a:rPr>
              <a:t>Transformational Leadership Theory</a:t>
            </a:r>
          </a:p>
        </p:txBody>
      </p:sp>
      <p:sp>
        <p:nvSpPr>
          <p:cNvPr id="31" name="Down Arrow Callout 30"/>
          <p:cNvSpPr/>
          <p:nvPr/>
        </p:nvSpPr>
        <p:spPr>
          <a:xfrm>
            <a:off x="7252041" y="1000865"/>
            <a:ext cx="1533821" cy="1530196"/>
          </a:xfrm>
          <a:prstGeom prst="downArrowCallou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Arial" charset="0"/>
                <a:ea typeface="Arial" charset="0"/>
                <a:cs typeface="Arial" charset="0"/>
              </a:rPr>
              <a:t>Integrated Leader-Manager, Adaptive Leadership, </a:t>
            </a:r>
            <a:r>
              <a:rPr lang="mr-IN" sz="1350" dirty="0">
                <a:solidFill>
                  <a:schemeClr val="tx1"/>
                </a:solidFill>
                <a:latin typeface="Arial" charset="0"/>
                <a:ea typeface="Arial" charset="0"/>
                <a:cs typeface="Arial" charset="0"/>
              </a:rPr>
              <a:t>…</a:t>
            </a:r>
            <a:endParaRPr lang="en-US" sz="135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937799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Transformational leadership</a:t>
            </a:r>
          </a:p>
        </p:txBody>
      </p:sp>
      <p:sp>
        <p:nvSpPr>
          <p:cNvPr id="5" name="Text Placeholder 3"/>
          <p:cNvSpPr txBox="1">
            <a:spLocks/>
          </p:cNvSpPr>
          <p:nvPr/>
        </p:nvSpPr>
        <p:spPr>
          <a:xfrm>
            <a:off x="1485901" y="1173107"/>
            <a:ext cx="3853429" cy="2819400"/>
          </a:xfrm>
          <a:prstGeom prst="rect">
            <a:avLst/>
          </a:prstGeom>
        </p:spPr>
        <p:txBody>
          <a:bodyPr/>
          <a:lstStyle>
            <a:lvl1pPr marL="292100" indent="-292100" algn="l" rtl="0" eaLnBrk="1" fontAlgn="base" hangingPunct="1">
              <a:lnSpc>
                <a:spcPct val="110000"/>
              </a:lnSpc>
              <a:spcBef>
                <a:spcPts val="1600"/>
              </a:spcBef>
              <a:spcAft>
                <a:spcPts val="500"/>
              </a:spcAft>
              <a:buClr>
                <a:schemeClr val="bg1">
                  <a:lumMod val="65000"/>
                </a:schemeClr>
              </a:buClr>
              <a:buSzPct val="100000"/>
              <a:buFont typeface="Webdings" pitchFamily="18" charset="2"/>
              <a:buChar char="4"/>
              <a:defRPr sz="2200">
                <a:solidFill>
                  <a:schemeClr val="tx1"/>
                </a:solidFill>
                <a:latin typeface="+mn-lt"/>
                <a:ea typeface="+mn-ea"/>
                <a:cs typeface="+mn-cs"/>
              </a:defRPr>
            </a:lvl1pPr>
            <a:lvl2pPr marL="749300" indent="-279400" algn="l" rtl="0" eaLnBrk="1" fontAlgn="base" hangingPunct="1">
              <a:lnSpc>
                <a:spcPct val="110000"/>
              </a:lnSpc>
              <a:spcBef>
                <a:spcPts val="400"/>
              </a:spcBef>
              <a:spcAft>
                <a:spcPts val="400"/>
              </a:spcAft>
              <a:buClr>
                <a:schemeClr val="tx1">
                  <a:lumMod val="50000"/>
                  <a:lumOff val="50000"/>
                </a:schemeClr>
              </a:buClr>
              <a:buSzPct val="117000"/>
              <a:buFont typeface="Lucida Grande"/>
              <a:buChar char="-"/>
              <a:defRPr sz="2000">
                <a:solidFill>
                  <a:schemeClr val="tx1"/>
                </a:solidFill>
                <a:latin typeface="+mn-lt"/>
                <a:cs typeface="+mn-cs"/>
              </a:defRPr>
            </a:lvl2pPr>
            <a:lvl3pPr marL="1028700" indent="-228600" algn="l" rtl="0" eaLnBrk="1" fontAlgn="base" hangingPunct="1">
              <a:lnSpc>
                <a:spcPct val="110000"/>
              </a:lnSpc>
              <a:spcBef>
                <a:spcPts val="400"/>
              </a:spcBef>
              <a:spcAft>
                <a:spcPts val="400"/>
              </a:spcAft>
              <a:buClr>
                <a:schemeClr val="tx1">
                  <a:lumMod val="50000"/>
                  <a:lumOff val="50000"/>
                </a:schemeClr>
              </a:buClr>
              <a:buSzPct val="110000"/>
              <a:buFont typeface="Lucida Grande"/>
              <a:buChar char="-"/>
              <a:defRPr lang="en-US" altLang="en-US" sz="1800" dirty="0" smtClean="0">
                <a:solidFill>
                  <a:schemeClr val="tx1"/>
                </a:solidFill>
                <a:latin typeface="+mn-lt"/>
                <a:cs typeface="+mn-cs"/>
              </a:defRPr>
            </a:lvl3pPr>
            <a:lvl4pPr marL="1428750" indent="-285750" algn="l" rtl="0" eaLnBrk="1" fontAlgn="base" hangingPunct="1">
              <a:lnSpc>
                <a:spcPct val="110000"/>
              </a:lnSpc>
              <a:spcBef>
                <a:spcPts val="300"/>
              </a:spcBef>
              <a:spcAft>
                <a:spcPts val="300"/>
              </a:spcAft>
              <a:buClr>
                <a:schemeClr val="tx1">
                  <a:lumMod val="75000"/>
                  <a:lumOff val="25000"/>
                </a:schemeClr>
              </a:buClr>
              <a:buSzPct val="110000"/>
              <a:buFont typeface="Lucida Grande"/>
              <a:buChar char="-"/>
              <a:defRPr sz="1800" baseline="0">
                <a:solidFill>
                  <a:schemeClr val="tx1"/>
                </a:solidFill>
                <a:latin typeface="+mn-lt"/>
                <a:cs typeface="+mn-cs"/>
              </a:defRPr>
            </a:lvl4pPr>
            <a:lvl5pPr marL="1662113" indent="-227013" algn="l" rtl="0" eaLnBrk="1" fontAlgn="base" hangingPunct="1">
              <a:lnSpc>
                <a:spcPct val="110000"/>
              </a:lnSpc>
              <a:spcBef>
                <a:spcPts val="300"/>
              </a:spcBef>
              <a:spcAft>
                <a:spcPts val="300"/>
              </a:spcAft>
              <a:buClr>
                <a:schemeClr val="tx1">
                  <a:lumMod val="75000"/>
                  <a:lumOff val="25000"/>
                </a:schemeClr>
              </a:buClr>
              <a:buSzPct val="110000"/>
              <a:buFont typeface="Arial Black" pitchFamily="34" charset="0"/>
              <a:buChar char="–"/>
              <a:defRPr sz="1800">
                <a:solidFill>
                  <a:schemeClr val="tx1"/>
                </a:solidFill>
                <a:latin typeface="+mn-lt"/>
                <a:cs typeface="+mn-cs"/>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a:lnSpc>
                <a:spcPct val="100000"/>
              </a:lnSpc>
              <a:spcBef>
                <a:spcPts val="300"/>
              </a:spcBef>
              <a:spcAft>
                <a:spcPts val="450"/>
              </a:spcAft>
              <a:buClr>
                <a:srgbClr val="FFFFFF">
                  <a:lumMod val="65000"/>
                </a:srgbClr>
              </a:buClr>
            </a:pPr>
            <a:endParaRPr lang="en-US" sz="1350" kern="0" dirty="0">
              <a:solidFill>
                <a:srgbClr val="565656"/>
              </a:solidFill>
            </a:endParaRPr>
          </a:p>
          <a:p>
            <a:pPr>
              <a:buClr>
                <a:srgbClr val="FFFFFF">
                  <a:lumMod val="65000"/>
                </a:srgbClr>
              </a:buClr>
            </a:pPr>
            <a:endParaRPr lang="en-US" sz="1650" kern="0" dirty="0">
              <a:solidFill>
                <a:srgbClr val="565656"/>
              </a:solidFill>
            </a:endParaRPr>
          </a:p>
        </p:txBody>
      </p:sp>
      <p:sp>
        <p:nvSpPr>
          <p:cNvPr id="7" name="Rectangle 6"/>
          <p:cNvSpPr/>
          <p:nvPr/>
        </p:nvSpPr>
        <p:spPr>
          <a:xfrm>
            <a:off x="6197305" y="1009677"/>
            <a:ext cx="2684302" cy="1063055"/>
          </a:xfrm>
          <a:prstGeom prst="rect">
            <a:avLst/>
          </a:prstGeom>
          <a:noFill/>
          <a:ln>
            <a:noFill/>
          </a:ln>
        </p:spPr>
        <p:style>
          <a:lnRef idx="1">
            <a:schemeClr val="accent5">
              <a:shade val="80000"/>
              <a:hueOff val="89800"/>
              <a:satOff val="-12690"/>
              <a:lumOff val="1113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Offer support, coaching,  and encouragement to individual followers</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Keep lines of communication open</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Offer direct recognition for contributions of each follower</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Exhibit genuine care and concern</a:t>
            </a:r>
          </a:p>
        </p:txBody>
      </p:sp>
      <p:sp>
        <p:nvSpPr>
          <p:cNvPr id="10" name="Freeform 9"/>
          <p:cNvSpPr/>
          <p:nvPr/>
        </p:nvSpPr>
        <p:spPr>
          <a:xfrm>
            <a:off x="3066057" y="1196980"/>
            <a:ext cx="1382321" cy="1382321"/>
          </a:xfrm>
          <a:custGeom>
            <a:avLst/>
            <a:gdLst>
              <a:gd name="connsiteX0" fmla="*/ 0 w 2046307"/>
              <a:gd name="connsiteY0" fmla="*/ 2046307 h 2046307"/>
              <a:gd name="connsiteX1" fmla="*/ 2046307 w 2046307"/>
              <a:gd name="connsiteY1" fmla="*/ 0 h 2046307"/>
              <a:gd name="connsiteX2" fmla="*/ 2046307 w 2046307"/>
              <a:gd name="connsiteY2" fmla="*/ 2046307 h 2046307"/>
              <a:gd name="connsiteX3" fmla="*/ 0 w 2046307"/>
              <a:gd name="connsiteY3" fmla="*/ 2046307 h 2046307"/>
            </a:gdLst>
            <a:ahLst/>
            <a:cxnLst>
              <a:cxn ang="0">
                <a:pos x="connsiteX0" y="connsiteY0"/>
              </a:cxn>
              <a:cxn ang="0">
                <a:pos x="connsiteX1" y="connsiteY1"/>
              </a:cxn>
              <a:cxn ang="0">
                <a:pos x="connsiteX2" y="connsiteY2"/>
              </a:cxn>
              <a:cxn ang="0">
                <a:pos x="connsiteX3" y="connsiteY3"/>
              </a:cxn>
            </a:cxnLst>
            <a:rect l="l" t="t" r="r" b="b"/>
            <a:pathLst>
              <a:path w="2046307" h="2046307">
                <a:moveTo>
                  <a:pt x="0" y="2046307"/>
                </a:moveTo>
                <a:cubicBezTo>
                  <a:pt x="0" y="916163"/>
                  <a:pt x="916163" y="0"/>
                  <a:pt x="2046307" y="0"/>
                </a:cubicBezTo>
                <a:lnTo>
                  <a:pt x="2046307" y="2046307"/>
                </a:lnTo>
                <a:lnTo>
                  <a:pt x="0" y="2046307"/>
                </a:lnTo>
                <a:close/>
              </a:path>
            </a:pathLst>
          </a:custGeom>
          <a:solidFill>
            <a:srgbClr val="919192"/>
          </a:solidFill>
          <a:effectLst/>
        </p:spPr>
        <p:style>
          <a:lnRef idx="0">
            <a:schemeClr val="lt1">
              <a:hueOff val="0"/>
              <a:satOff val="0"/>
              <a:lumOff val="0"/>
              <a:alphaOff val="0"/>
            </a:schemeClr>
          </a:lnRef>
          <a:fillRef idx="3">
            <a:schemeClr val="accent5">
              <a:shade val="80000"/>
              <a:hueOff val="0"/>
              <a:satOff val="0"/>
              <a:lumOff val="0"/>
              <a:alphaOff val="0"/>
            </a:schemeClr>
          </a:fillRef>
          <a:effectRef idx="2">
            <a:schemeClr val="accent5">
              <a:shade val="80000"/>
              <a:hueOff val="0"/>
              <a:satOff val="0"/>
              <a:lumOff val="0"/>
              <a:alphaOff val="0"/>
            </a:schemeClr>
          </a:effectRef>
          <a:fontRef idx="minor">
            <a:schemeClr val="lt1"/>
          </a:fontRef>
        </p:style>
        <p:txBody>
          <a:bodyPr spcFirstLastPara="0" vert="horz" wrap="square" lIns="529522" tIns="529522" rIns="80010" bIns="80010" numCol="1" spcCol="1270" anchor="ctr" anchorCtr="0">
            <a:noAutofit/>
          </a:bodyPr>
          <a:lstStyle/>
          <a:p>
            <a:pPr algn="ctr" defTabSz="500063">
              <a:lnSpc>
                <a:spcPct val="90000"/>
              </a:lnSpc>
              <a:spcBef>
                <a:spcPct val="0"/>
              </a:spcBef>
              <a:spcAft>
                <a:spcPct val="35000"/>
              </a:spcAft>
            </a:pPr>
            <a:endParaRPr lang="en-US" sz="1125" dirty="0">
              <a:solidFill>
                <a:srgbClr val="FFFFFF"/>
              </a:solidFill>
            </a:endParaRPr>
          </a:p>
        </p:txBody>
      </p:sp>
      <p:sp>
        <p:nvSpPr>
          <p:cNvPr id="11" name="Freeform 10"/>
          <p:cNvSpPr/>
          <p:nvPr/>
        </p:nvSpPr>
        <p:spPr>
          <a:xfrm>
            <a:off x="4519489" y="1197531"/>
            <a:ext cx="1382321" cy="1382321"/>
          </a:xfrm>
          <a:custGeom>
            <a:avLst/>
            <a:gdLst>
              <a:gd name="connsiteX0" fmla="*/ 0 w 2046307"/>
              <a:gd name="connsiteY0" fmla="*/ 2046307 h 2046307"/>
              <a:gd name="connsiteX1" fmla="*/ 2046307 w 2046307"/>
              <a:gd name="connsiteY1" fmla="*/ 0 h 2046307"/>
              <a:gd name="connsiteX2" fmla="*/ 2046307 w 2046307"/>
              <a:gd name="connsiteY2" fmla="*/ 2046307 h 2046307"/>
              <a:gd name="connsiteX3" fmla="*/ 0 w 2046307"/>
              <a:gd name="connsiteY3" fmla="*/ 2046307 h 2046307"/>
            </a:gdLst>
            <a:ahLst/>
            <a:cxnLst>
              <a:cxn ang="0">
                <a:pos x="connsiteX0" y="connsiteY0"/>
              </a:cxn>
              <a:cxn ang="0">
                <a:pos x="connsiteX1" y="connsiteY1"/>
              </a:cxn>
              <a:cxn ang="0">
                <a:pos x="connsiteX2" y="connsiteY2"/>
              </a:cxn>
              <a:cxn ang="0">
                <a:pos x="connsiteX3" y="connsiteY3"/>
              </a:cxn>
            </a:cxnLst>
            <a:rect l="l" t="t" r="r" b="b"/>
            <a:pathLst>
              <a:path w="2046307" h="2046307">
                <a:moveTo>
                  <a:pt x="0" y="0"/>
                </a:moveTo>
                <a:cubicBezTo>
                  <a:pt x="1130144" y="0"/>
                  <a:pt x="2046307" y="916163"/>
                  <a:pt x="2046307" y="2046307"/>
                </a:cubicBezTo>
                <a:lnTo>
                  <a:pt x="0" y="2046307"/>
                </a:lnTo>
                <a:lnTo>
                  <a:pt x="0" y="0"/>
                </a:lnTo>
                <a:close/>
              </a:path>
            </a:pathLst>
          </a:custGeom>
          <a:solidFill>
            <a:srgbClr val="94A81C"/>
          </a:solidFill>
          <a:effectLst/>
        </p:spPr>
        <p:style>
          <a:lnRef idx="0">
            <a:schemeClr val="lt1">
              <a:hueOff val="0"/>
              <a:satOff val="0"/>
              <a:lumOff val="0"/>
              <a:alphaOff val="0"/>
            </a:schemeClr>
          </a:lnRef>
          <a:fillRef idx="3">
            <a:schemeClr val="accent5">
              <a:shade val="80000"/>
              <a:hueOff val="89800"/>
              <a:satOff val="-12690"/>
              <a:lumOff val="11132"/>
              <a:alphaOff val="0"/>
            </a:schemeClr>
          </a:fillRef>
          <a:effectRef idx="2">
            <a:schemeClr val="accent5">
              <a:shade val="80000"/>
              <a:hueOff val="89800"/>
              <a:satOff val="-12690"/>
              <a:lumOff val="11132"/>
              <a:alphaOff val="0"/>
            </a:schemeClr>
          </a:effectRef>
          <a:fontRef idx="minor">
            <a:schemeClr val="lt1"/>
          </a:fontRef>
        </p:style>
        <p:txBody>
          <a:bodyPr spcFirstLastPara="0" vert="horz" wrap="square" lIns="80010" tIns="529522" rIns="529522" bIns="80010" numCol="1" spcCol="1270" anchor="ctr" anchorCtr="0">
            <a:noAutofit/>
          </a:bodyPr>
          <a:lstStyle/>
          <a:p>
            <a:pPr algn="ctr" defTabSz="500063">
              <a:lnSpc>
                <a:spcPct val="90000"/>
              </a:lnSpc>
              <a:spcBef>
                <a:spcPct val="0"/>
              </a:spcBef>
              <a:spcAft>
                <a:spcPct val="35000"/>
              </a:spcAft>
            </a:pPr>
            <a:endParaRPr lang="en-US" sz="1125" dirty="0">
              <a:solidFill>
                <a:srgbClr val="FFFFFF"/>
              </a:solidFill>
            </a:endParaRPr>
          </a:p>
        </p:txBody>
      </p:sp>
      <p:sp>
        <p:nvSpPr>
          <p:cNvPr id="12" name="Freeform 11"/>
          <p:cNvSpPr/>
          <p:nvPr/>
        </p:nvSpPr>
        <p:spPr>
          <a:xfrm>
            <a:off x="4519690" y="2663893"/>
            <a:ext cx="1382321" cy="1382321"/>
          </a:xfrm>
          <a:custGeom>
            <a:avLst/>
            <a:gdLst>
              <a:gd name="connsiteX0" fmla="*/ 0 w 2046307"/>
              <a:gd name="connsiteY0" fmla="*/ 2046307 h 2046307"/>
              <a:gd name="connsiteX1" fmla="*/ 2046307 w 2046307"/>
              <a:gd name="connsiteY1" fmla="*/ 0 h 2046307"/>
              <a:gd name="connsiteX2" fmla="*/ 2046307 w 2046307"/>
              <a:gd name="connsiteY2" fmla="*/ 2046307 h 2046307"/>
              <a:gd name="connsiteX3" fmla="*/ 0 w 2046307"/>
              <a:gd name="connsiteY3" fmla="*/ 2046307 h 2046307"/>
            </a:gdLst>
            <a:ahLst/>
            <a:cxnLst>
              <a:cxn ang="0">
                <a:pos x="connsiteX0" y="connsiteY0"/>
              </a:cxn>
              <a:cxn ang="0">
                <a:pos x="connsiteX1" y="connsiteY1"/>
              </a:cxn>
              <a:cxn ang="0">
                <a:pos x="connsiteX2" y="connsiteY2"/>
              </a:cxn>
              <a:cxn ang="0">
                <a:pos x="connsiteX3" y="connsiteY3"/>
              </a:cxn>
            </a:cxnLst>
            <a:rect l="l" t="t" r="r" b="b"/>
            <a:pathLst>
              <a:path w="2046307" h="2046307">
                <a:moveTo>
                  <a:pt x="2046307" y="0"/>
                </a:moveTo>
                <a:cubicBezTo>
                  <a:pt x="2046307" y="1130144"/>
                  <a:pt x="1130144" y="2046307"/>
                  <a:pt x="0" y="2046307"/>
                </a:cubicBezTo>
                <a:lnTo>
                  <a:pt x="0" y="0"/>
                </a:lnTo>
                <a:lnTo>
                  <a:pt x="2046307" y="0"/>
                </a:lnTo>
                <a:close/>
              </a:path>
            </a:pathLst>
          </a:custGeom>
          <a:solidFill>
            <a:srgbClr val="E5A33C"/>
          </a:solidFill>
          <a:effectLst/>
        </p:spPr>
        <p:style>
          <a:lnRef idx="0">
            <a:schemeClr val="lt1">
              <a:hueOff val="0"/>
              <a:satOff val="0"/>
              <a:lumOff val="0"/>
              <a:alphaOff val="0"/>
            </a:schemeClr>
          </a:lnRef>
          <a:fillRef idx="3">
            <a:schemeClr val="accent5">
              <a:shade val="80000"/>
              <a:hueOff val="179601"/>
              <a:satOff val="-25379"/>
              <a:lumOff val="22265"/>
              <a:alphaOff val="0"/>
            </a:schemeClr>
          </a:fillRef>
          <a:effectRef idx="2">
            <a:schemeClr val="accent5">
              <a:shade val="80000"/>
              <a:hueOff val="179601"/>
              <a:satOff val="-25379"/>
              <a:lumOff val="22265"/>
              <a:alphaOff val="0"/>
            </a:schemeClr>
          </a:effectRef>
          <a:fontRef idx="minor">
            <a:schemeClr val="lt1"/>
          </a:fontRef>
        </p:style>
        <p:txBody>
          <a:bodyPr spcFirstLastPara="0" vert="horz" wrap="square" lIns="80010" tIns="80011" rIns="529523" bIns="529522" numCol="1" spcCol="1270" anchor="ctr" anchorCtr="0">
            <a:noAutofit/>
          </a:bodyPr>
          <a:lstStyle/>
          <a:p>
            <a:pPr algn="ctr" defTabSz="500063">
              <a:lnSpc>
                <a:spcPct val="90000"/>
              </a:lnSpc>
              <a:spcBef>
                <a:spcPct val="0"/>
              </a:spcBef>
              <a:spcAft>
                <a:spcPct val="35000"/>
              </a:spcAft>
            </a:pPr>
            <a:endParaRPr lang="en-US" sz="1125" dirty="0">
              <a:solidFill>
                <a:srgbClr val="FFFFFF"/>
              </a:solidFill>
            </a:endParaRPr>
          </a:p>
        </p:txBody>
      </p:sp>
      <p:sp>
        <p:nvSpPr>
          <p:cNvPr id="13" name="Freeform 12"/>
          <p:cNvSpPr/>
          <p:nvPr/>
        </p:nvSpPr>
        <p:spPr>
          <a:xfrm>
            <a:off x="3065913" y="2663762"/>
            <a:ext cx="1382321" cy="1382321"/>
          </a:xfrm>
          <a:custGeom>
            <a:avLst/>
            <a:gdLst>
              <a:gd name="connsiteX0" fmla="*/ 0 w 2046307"/>
              <a:gd name="connsiteY0" fmla="*/ 2046307 h 2046307"/>
              <a:gd name="connsiteX1" fmla="*/ 2046307 w 2046307"/>
              <a:gd name="connsiteY1" fmla="*/ 0 h 2046307"/>
              <a:gd name="connsiteX2" fmla="*/ 2046307 w 2046307"/>
              <a:gd name="connsiteY2" fmla="*/ 2046307 h 2046307"/>
              <a:gd name="connsiteX3" fmla="*/ 0 w 2046307"/>
              <a:gd name="connsiteY3" fmla="*/ 2046307 h 2046307"/>
            </a:gdLst>
            <a:ahLst/>
            <a:cxnLst>
              <a:cxn ang="0">
                <a:pos x="connsiteX0" y="connsiteY0"/>
              </a:cxn>
              <a:cxn ang="0">
                <a:pos x="connsiteX1" y="connsiteY1"/>
              </a:cxn>
              <a:cxn ang="0">
                <a:pos x="connsiteX2" y="connsiteY2"/>
              </a:cxn>
              <a:cxn ang="0">
                <a:pos x="connsiteX3" y="connsiteY3"/>
              </a:cxn>
            </a:cxnLst>
            <a:rect l="l" t="t" r="r" b="b"/>
            <a:pathLst>
              <a:path w="2046307" h="2046307">
                <a:moveTo>
                  <a:pt x="2046307" y="2046307"/>
                </a:moveTo>
                <a:cubicBezTo>
                  <a:pt x="916163" y="2046307"/>
                  <a:pt x="0" y="1130144"/>
                  <a:pt x="0" y="0"/>
                </a:cubicBezTo>
                <a:lnTo>
                  <a:pt x="2046307" y="0"/>
                </a:lnTo>
                <a:lnTo>
                  <a:pt x="2046307" y="2046307"/>
                </a:lnTo>
                <a:close/>
              </a:path>
            </a:pathLst>
          </a:custGeom>
          <a:solidFill>
            <a:srgbClr val="5A6781"/>
          </a:solidFill>
          <a:effectLst/>
        </p:spPr>
        <p:style>
          <a:lnRef idx="0">
            <a:schemeClr val="lt1">
              <a:hueOff val="0"/>
              <a:satOff val="0"/>
              <a:lumOff val="0"/>
              <a:alphaOff val="0"/>
            </a:schemeClr>
          </a:lnRef>
          <a:fillRef idx="3">
            <a:schemeClr val="accent5">
              <a:shade val="80000"/>
              <a:hueOff val="269401"/>
              <a:satOff val="-38069"/>
              <a:lumOff val="33397"/>
              <a:alphaOff val="0"/>
            </a:schemeClr>
          </a:fillRef>
          <a:effectRef idx="2">
            <a:schemeClr val="accent5">
              <a:shade val="80000"/>
              <a:hueOff val="269401"/>
              <a:satOff val="-38069"/>
              <a:lumOff val="33397"/>
              <a:alphaOff val="0"/>
            </a:schemeClr>
          </a:effectRef>
          <a:fontRef idx="minor">
            <a:schemeClr val="lt1"/>
          </a:fontRef>
        </p:style>
        <p:txBody>
          <a:bodyPr spcFirstLastPara="0" vert="horz" wrap="square" lIns="529522" tIns="80010" rIns="80010" bIns="529522" numCol="1" spcCol="1270" anchor="ctr" anchorCtr="0">
            <a:noAutofit/>
          </a:bodyPr>
          <a:lstStyle/>
          <a:p>
            <a:pPr algn="ctr" defTabSz="500063">
              <a:lnSpc>
                <a:spcPct val="90000"/>
              </a:lnSpc>
              <a:spcBef>
                <a:spcPct val="0"/>
              </a:spcBef>
              <a:spcAft>
                <a:spcPct val="35000"/>
              </a:spcAft>
            </a:pPr>
            <a:endParaRPr lang="en-US" sz="1125" dirty="0">
              <a:solidFill>
                <a:srgbClr val="FFFFFF"/>
              </a:solidFill>
            </a:endParaRPr>
          </a:p>
        </p:txBody>
      </p:sp>
      <p:sp>
        <p:nvSpPr>
          <p:cNvPr id="16" name="TextBox 15"/>
          <p:cNvSpPr txBox="1"/>
          <p:nvPr/>
        </p:nvSpPr>
        <p:spPr>
          <a:xfrm>
            <a:off x="4496845" y="1732409"/>
            <a:ext cx="1262641" cy="300082"/>
          </a:xfrm>
          <a:prstGeom prst="rect">
            <a:avLst/>
          </a:prstGeom>
          <a:solidFill>
            <a:schemeClr val="bg1">
              <a:alpha val="0"/>
            </a:schemeClr>
          </a:solidFill>
          <a:ln>
            <a:solidFill>
              <a:schemeClr val="bg1">
                <a:alpha val="0"/>
              </a:schemeClr>
            </a:solidFill>
          </a:ln>
        </p:spPr>
        <p:txBody>
          <a:bodyPr wrap="square" rtlCol="0">
            <a:spAutoFit/>
          </a:bodyPr>
          <a:lstStyle/>
          <a:p>
            <a:pPr algn="ctr"/>
            <a:r>
              <a:rPr lang="en-US" sz="1350" dirty="0">
                <a:solidFill>
                  <a:srgbClr val="FFFFFF"/>
                </a:solidFill>
              </a:rPr>
              <a:t>Growth</a:t>
            </a:r>
          </a:p>
        </p:txBody>
      </p:sp>
      <p:sp>
        <p:nvSpPr>
          <p:cNvPr id="17" name="TextBox 16"/>
          <p:cNvSpPr txBox="1"/>
          <p:nvPr/>
        </p:nvSpPr>
        <p:spPr>
          <a:xfrm>
            <a:off x="3415478" y="1732409"/>
            <a:ext cx="1032610" cy="300082"/>
          </a:xfrm>
          <a:prstGeom prst="rect">
            <a:avLst/>
          </a:prstGeom>
          <a:solidFill>
            <a:schemeClr val="bg1">
              <a:alpha val="0"/>
            </a:schemeClr>
          </a:solidFill>
          <a:ln>
            <a:solidFill>
              <a:schemeClr val="bg1">
                <a:alpha val="0"/>
              </a:schemeClr>
            </a:solidFill>
          </a:ln>
        </p:spPr>
        <p:txBody>
          <a:bodyPr wrap="square" rtlCol="0">
            <a:spAutoFit/>
          </a:bodyPr>
          <a:lstStyle/>
          <a:p>
            <a:pPr algn="ctr"/>
            <a:r>
              <a:rPr lang="en-US" sz="1350" dirty="0">
                <a:solidFill>
                  <a:srgbClr val="FFFFFF"/>
                </a:solidFill>
              </a:rPr>
              <a:t>Creativity</a:t>
            </a:r>
          </a:p>
        </p:txBody>
      </p:sp>
      <p:sp>
        <p:nvSpPr>
          <p:cNvPr id="19" name="TextBox 18"/>
          <p:cNvSpPr txBox="1"/>
          <p:nvPr/>
        </p:nvSpPr>
        <p:spPr>
          <a:xfrm>
            <a:off x="3372780" y="3079203"/>
            <a:ext cx="1129289" cy="300082"/>
          </a:xfrm>
          <a:prstGeom prst="rect">
            <a:avLst/>
          </a:prstGeom>
          <a:solidFill>
            <a:schemeClr val="bg1">
              <a:alpha val="0"/>
            </a:schemeClr>
          </a:solidFill>
          <a:ln>
            <a:solidFill>
              <a:schemeClr val="bg1">
                <a:alpha val="0"/>
              </a:schemeClr>
            </a:solidFill>
          </a:ln>
        </p:spPr>
        <p:txBody>
          <a:bodyPr wrap="square" rtlCol="0">
            <a:spAutoFit/>
          </a:bodyPr>
          <a:lstStyle/>
          <a:p>
            <a:pPr algn="ctr"/>
            <a:r>
              <a:rPr lang="en-US" sz="1350" dirty="0">
                <a:solidFill>
                  <a:srgbClr val="FFFFFF"/>
                </a:solidFill>
              </a:rPr>
              <a:t>Vision</a:t>
            </a:r>
          </a:p>
        </p:txBody>
      </p:sp>
      <p:sp>
        <p:nvSpPr>
          <p:cNvPr id="20" name="TextBox 19"/>
          <p:cNvSpPr txBox="1"/>
          <p:nvPr/>
        </p:nvSpPr>
        <p:spPr>
          <a:xfrm>
            <a:off x="4519490" y="3079203"/>
            <a:ext cx="1181013" cy="300082"/>
          </a:xfrm>
          <a:prstGeom prst="rect">
            <a:avLst/>
          </a:prstGeom>
          <a:solidFill>
            <a:schemeClr val="bg1">
              <a:alpha val="0"/>
            </a:schemeClr>
          </a:solidFill>
          <a:ln>
            <a:solidFill>
              <a:schemeClr val="bg1">
                <a:alpha val="0"/>
              </a:schemeClr>
            </a:solidFill>
          </a:ln>
        </p:spPr>
        <p:txBody>
          <a:bodyPr wrap="square" rtlCol="0">
            <a:spAutoFit/>
          </a:bodyPr>
          <a:lstStyle/>
          <a:p>
            <a:pPr algn="ctr"/>
            <a:r>
              <a:rPr lang="en-US" sz="1350" dirty="0">
                <a:solidFill>
                  <a:srgbClr val="FFFFFF"/>
                </a:solidFill>
              </a:rPr>
              <a:t>Authenticity</a:t>
            </a:r>
          </a:p>
        </p:txBody>
      </p:sp>
      <p:sp>
        <p:nvSpPr>
          <p:cNvPr id="22" name="Rectangle 21"/>
          <p:cNvSpPr/>
          <p:nvPr/>
        </p:nvSpPr>
        <p:spPr>
          <a:xfrm>
            <a:off x="6197305" y="3298286"/>
            <a:ext cx="2787667" cy="909165"/>
          </a:xfrm>
          <a:prstGeom prst="rect">
            <a:avLst/>
          </a:prstGeom>
          <a:noFill/>
          <a:ln>
            <a:noFill/>
          </a:ln>
        </p:spPr>
        <p:style>
          <a:lnRef idx="1">
            <a:schemeClr val="accent5">
              <a:shade val="80000"/>
              <a:hueOff val="89800"/>
              <a:satOff val="-12690"/>
              <a:lumOff val="1113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Be a role model; set the example</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Be a lifelong learner; gain the knowledge</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Create an environment of trust and respect</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Act with integrity</a:t>
            </a:r>
          </a:p>
        </p:txBody>
      </p:sp>
      <p:sp>
        <p:nvSpPr>
          <p:cNvPr id="23" name="Rectangle 22"/>
          <p:cNvSpPr/>
          <p:nvPr/>
        </p:nvSpPr>
        <p:spPr>
          <a:xfrm>
            <a:off x="457201" y="3335746"/>
            <a:ext cx="2305462" cy="562730"/>
          </a:xfrm>
          <a:prstGeom prst="rect">
            <a:avLst/>
          </a:prstGeom>
          <a:noFill/>
          <a:ln>
            <a:noFill/>
          </a:ln>
        </p:spPr>
        <p:style>
          <a:lnRef idx="1">
            <a:schemeClr val="accent5">
              <a:shade val="80000"/>
              <a:hueOff val="89800"/>
              <a:satOff val="-12690"/>
              <a:lumOff val="1113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Articulate a clear vision</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Inspire passion and motivation to achieve goals</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Drive organizational alignment</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Encourage others</a:t>
            </a:r>
          </a:p>
        </p:txBody>
      </p:sp>
      <p:sp>
        <p:nvSpPr>
          <p:cNvPr id="24" name="Rectangle 23"/>
          <p:cNvSpPr/>
          <p:nvPr/>
        </p:nvSpPr>
        <p:spPr>
          <a:xfrm>
            <a:off x="462835" y="968607"/>
            <a:ext cx="2772362" cy="1063055"/>
          </a:xfrm>
          <a:prstGeom prst="rect">
            <a:avLst/>
          </a:prstGeom>
          <a:noFill/>
          <a:ln>
            <a:noFill/>
          </a:ln>
        </p:spPr>
        <p:style>
          <a:lnRef idx="1">
            <a:schemeClr val="accent5">
              <a:shade val="80000"/>
              <a:hueOff val="89800"/>
              <a:satOff val="-12690"/>
              <a:lumOff val="1113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noAutofit/>
          </a:bodyPr>
          <a:lstStyle/>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Challenge the status quo</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Encourage followers to learn, be creative, explore new ways of doing things</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Empower decision making</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Expect relentless improvement</a:t>
            </a:r>
          </a:p>
          <a:p>
            <a:pPr marL="133350" lvl="1" indent="-133350">
              <a:lnSpc>
                <a:spcPct val="110000"/>
              </a:lnSpc>
              <a:spcBef>
                <a:spcPts val="300"/>
              </a:spcBef>
              <a:spcAft>
                <a:spcPts val="300"/>
              </a:spcAft>
              <a:buClr>
                <a:srgbClr val="565656">
                  <a:lumMod val="60000"/>
                  <a:lumOff val="40000"/>
                </a:srgbClr>
              </a:buClr>
              <a:buFont typeface="Lucida Grande"/>
              <a:buChar char="‣"/>
            </a:pPr>
            <a:r>
              <a:rPr lang="en-US" sz="1200" dirty="0">
                <a:solidFill>
                  <a:srgbClr val="565656"/>
                </a:solidFill>
              </a:rPr>
              <a:t>Encourage innovative thinking</a:t>
            </a:r>
          </a:p>
        </p:txBody>
      </p:sp>
      <p:sp>
        <p:nvSpPr>
          <p:cNvPr id="8" name="Oval 7"/>
          <p:cNvSpPr/>
          <p:nvPr/>
        </p:nvSpPr>
        <p:spPr bwMode="auto">
          <a:xfrm>
            <a:off x="4069216" y="2227763"/>
            <a:ext cx="827405" cy="827405"/>
          </a:xfrm>
          <a:prstGeom prst="ellipse">
            <a:avLst/>
          </a:prstGeom>
          <a:solidFill>
            <a:schemeClr val="bg1"/>
          </a:solidFill>
          <a:ln w="38100" cap="flat" cmpd="sng" algn="ctr">
            <a:solidFill>
              <a:schemeClr val="bg1"/>
            </a:solid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eaLnBrk="0" hangingPunct="0">
              <a:spcBef>
                <a:spcPct val="20000"/>
              </a:spcBef>
            </a:pPr>
            <a:endParaRPr lang="en-US" sz="1650" i="1" dirty="0">
              <a:solidFill>
                <a:srgbClr val="565656"/>
              </a:solidFill>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21635" y="2170453"/>
            <a:ext cx="937222" cy="937222"/>
          </a:xfrm>
          <a:prstGeom prst="rect">
            <a:avLst/>
          </a:prstGeom>
        </p:spPr>
      </p:pic>
      <p:sp>
        <p:nvSpPr>
          <p:cNvPr id="6" name="TextBox 5"/>
          <p:cNvSpPr txBox="1"/>
          <p:nvPr/>
        </p:nvSpPr>
        <p:spPr>
          <a:xfrm>
            <a:off x="4293653" y="2428459"/>
            <a:ext cx="258184" cy="132488"/>
          </a:xfrm>
          <a:prstGeom prst="rect">
            <a:avLst/>
          </a:prstGeom>
          <a:solidFill>
            <a:schemeClr val="bg1">
              <a:alpha val="0"/>
            </a:schemeClr>
          </a:solidFill>
          <a:ln>
            <a:solidFill>
              <a:schemeClr val="bg1">
                <a:alpha val="0"/>
              </a:schemeClr>
            </a:solidFill>
          </a:ln>
        </p:spPr>
        <p:txBody>
          <a:bodyPr wrap="square" lIns="0" tIns="0" rIns="0" bIns="0" rtlCol="0">
            <a:noAutofit/>
          </a:bodyPr>
          <a:lstStyle/>
          <a:p>
            <a:r>
              <a:rPr lang="en-US" sz="788" i="1" dirty="0">
                <a:solidFill>
                  <a:srgbClr val="73819E"/>
                </a:solidFill>
              </a:rPr>
              <a:t>plan</a:t>
            </a:r>
            <a:endParaRPr lang="en-US" sz="1050" i="1" dirty="0">
              <a:solidFill>
                <a:srgbClr val="73819E"/>
              </a:solidFill>
            </a:endParaRPr>
          </a:p>
        </p:txBody>
      </p:sp>
      <p:sp>
        <p:nvSpPr>
          <p:cNvPr id="32" name="TextBox 31"/>
          <p:cNvSpPr txBox="1"/>
          <p:nvPr/>
        </p:nvSpPr>
        <p:spPr>
          <a:xfrm>
            <a:off x="4594819" y="2473262"/>
            <a:ext cx="140651" cy="106505"/>
          </a:xfrm>
          <a:prstGeom prst="rect">
            <a:avLst/>
          </a:prstGeom>
          <a:solidFill>
            <a:schemeClr val="bg1">
              <a:alpha val="0"/>
            </a:schemeClr>
          </a:solidFill>
          <a:ln>
            <a:solidFill>
              <a:schemeClr val="bg1">
                <a:alpha val="0"/>
              </a:schemeClr>
            </a:solidFill>
          </a:ln>
        </p:spPr>
        <p:txBody>
          <a:bodyPr wrap="square" lIns="0" tIns="0" rIns="0" bIns="0" rtlCol="0">
            <a:noAutofit/>
          </a:bodyPr>
          <a:lstStyle/>
          <a:p>
            <a:r>
              <a:rPr lang="en-US" sz="788" i="1" dirty="0">
                <a:solidFill>
                  <a:srgbClr val="73819E"/>
                </a:solidFill>
              </a:rPr>
              <a:t>do</a:t>
            </a:r>
            <a:endParaRPr lang="en-US" sz="1050" i="1" dirty="0">
              <a:solidFill>
                <a:srgbClr val="73819E"/>
              </a:solidFill>
            </a:endParaRPr>
          </a:p>
        </p:txBody>
      </p:sp>
      <p:sp>
        <p:nvSpPr>
          <p:cNvPr id="33" name="TextBox 32"/>
          <p:cNvSpPr txBox="1"/>
          <p:nvPr/>
        </p:nvSpPr>
        <p:spPr>
          <a:xfrm>
            <a:off x="4217581" y="2622487"/>
            <a:ext cx="355697" cy="106505"/>
          </a:xfrm>
          <a:prstGeom prst="rect">
            <a:avLst/>
          </a:prstGeom>
          <a:solidFill>
            <a:schemeClr val="bg1">
              <a:alpha val="0"/>
            </a:schemeClr>
          </a:solidFill>
          <a:ln>
            <a:solidFill>
              <a:schemeClr val="bg1">
                <a:alpha val="0"/>
              </a:schemeClr>
            </a:solidFill>
          </a:ln>
        </p:spPr>
        <p:txBody>
          <a:bodyPr wrap="square" lIns="0" tIns="0" rIns="0" bIns="0" rtlCol="0">
            <a:noAutofit/>
          </a:bodyPr>
          <a:lstStyle/>
          <a:p>
            <a:r>
              <a:rPr lang="en-US" sz="788" i="1" dirty="0">
                <a:solidFill>
                  <a:srgbClr val="73819E"/>
                </a:solidFill>
              </a:rPr>
              <a:t>adjust</a:t>
            </a:r>
            <a:endParaRPr lang="en-US" sz="1050" i="1" dirty="0">
              <a:solidFill>
                <a:srgbClr val="73819E"/>
              </a:solidFill>
            </a:endParaRPr>
          </a:p>
        </p:txBody>
      </p:sp>
      <p:sp>
        <p:nvSpPr>
          <p:cNvPr id="34" name="TextBox 33"/>
          <p:cNvSpPr txBox="1"/>
          <p:nvPr/>
        </p:nvSpPr>
        <p:spPr>
          <a:xfrm>
            <a:off x="4431300" y="2731555"/>
            <a:ext cx="355697" cy="106505"/>
          </a:xfrm>
          <a:prstGeom prst="rect">
            <a:avLst/>
          </a:prstGeom>
          <a:solidFill>
            <a:schemeClr val="bg1">
              <a:alpha val="0"/>
            </a:schemeClr>
          </a:solidFill>
          <a:ln>
            <a:solidFill>
              <a:schemeClr val="bg1">
                <a:alpha val="0"/>
              </a:schemeClr>
            </a:solidFill>
          </a:ln>
        </p:spPr>
        <p:txBody>
          <a:bodyPr wrap="square" lIns="0" tIns="0" rIns="0" bIns="0" rtlCol="0">
            <a:noAutofit/>
          </a:bodyPr>
          <a:lstStyle/>
          <a:p>
            <a:r>
              <a:rPr lang="en-US" sz="788" i="1" dirty="0">
                <a:solidFill>
                  <a:srgbClr val="73819E"/>
                </a:solidFill>
              </a:rPr>
              <a:t>check</a:t>
            </a:r>
            <a:endParaRPr lang="en-US" sz="1050" i="1" dirty="0">
              <a:solidFill>
                <a:srgbClr val="73819E"/>
              </a:solidFill>
            </a:endParaRPr>
          </a:p>
        </p:txBody>
      </p:sp>
      <p:sp>
        <p:nvSpPr>
          <p:cNvPr id="3" name="TextBox 2"/>
          <p:cNvSpPr txBox="1"/>
          <p:nvPr/>
        </p:nvSpPr>
        <p:spPr>
          <a:xfrm>
            <a:off x="359998" y="3107675"/>
            <a:ext cx="2233304" cy="276999"/>
          </a:xfrm>
          <a:prstGeom prst="rect">
            <a:avLst/>
          </a:prstGeom>
          <a:noFill/>
        </p:spPr>
        <p:txBody>
          <a:bodyPr wrap="none" rtlCol="0">
            <a:spAutoFit/>
          </a:bodyPr>
          <a:lstStyle/>
          <a:p>
            <a:pPr algn="l"/>
            <a:r>
              <a:rPr lang="en-US" sz="1200" b="1" dirty="0">
                <a:solidFill>
                  <a:schemeClr val="accent2"/>
                </a:solidFill>
              </a:rPr>
              <a:t>Inspirational Motivation (IM)</a:t>
            </a:r>
          </a:p>
        </p:txBody>
      </p:sp>
      <p:sp>
        <p:nvSpPr>
          <p:cNvPr id="25" name="TextBox 24"/>
          <p:cNvSpPr txBox="1"/>
          <p:nvPr/>
        </p:nvSpPr>
        <p:spPr>
          <a:xfrm>
            <a:off x="6129336" y="3076016"/>
            <a:ext cx="2138727" cy="276999"/>
          </a:xfrm>
          <a:prstGeom prst="rect">
            <a:avLst/>
          </a:prstGeom>
          <a:noFill/>
        </p:spPr>
        <p:txBody>
          <a:bodyPr wrap="none" rtlCol="0">
            <a:spAutoFit/>
          </a:bodyPr>
          <a:lstStyle/>
          <a:p>
            <a:pPr algn="l"/>
            <a:r>
              <a:rPr lang="en-US" sz="1200" b="1" dirty="0">
                <a:solidFill>
                  <a:schemeClr val="accent2"/>
                </a:solidFill>
              </a:rPr>
              <a:t>Idealized Influence (IIA/IIB)</a:t>
            </a:r>
          </a:p>
        </p:txBody>
      </p:sp>
      <p:sp>
        <p:nvSpPr>
          <p:cNvPr id="26" name="TextBox 25"/>
          <p:cNvSpPr txBox="1"/>
          <p:nvPr/>
        </p:nvSpPr>
        <p:spPr>
          <a:xfrm>
            <a:off x="11898674" y="3076161"/>
            <a:ext cx="1555234" cy="276999"/>
          </a:xfrm>
          <a:prstGeom prst="rect">
            <a:avLst/>
          </a:prstGeom>
          <a:noFill/>
        </p:spPr>
        <p:txBody>
          <a:bodyPr wrap="none" rtlCol="0">
            <a:spAutoFit/>
          </a:bodyPr>
          <a:lstStyle/>
          <a:p>
            <a:pPr algn="l"/>
            <a:r>
              <a:rPr lang="en-US" sz="1200" b="1">
                <a:solidFill>
                  <a:schemeClr val="accent2"/>
                </a:solidFill>
              </a:rPr>
              <a:t>Idealized Influence</a:t>
            </a:r>
            <a:endParaRPr lang="en-US" sz="1200" b="1" dirty="0">
              <a:solidFill>
                <a:schemeClr val="accent2"/>
              </a:solidFill>
            </a:endParaRPr>
          </a:p>
        </p:txBody>
      </p:sp>
      <p:sp>
        <p:nvSpPr>
          <p:cNvPr id="27" name="TextBox 26"/>
          <p:cNvSpPr txBox="1"/>
          <p:nvPr/>
        </p:nvSpPr>
        <p:spPr>
          <a:xfrm>
            <a:off x="6067726" y="781620"/>
            <a:ext cx="2584362" cy="276999"/>
          </a:xfrm>
          <a:prstGeom prst="rect">
            <a:avLst/>
          </a:prstGeom>
          <a:noFill/>
        </p:spPr>
        <p:txBody>
          <a:bodyPr wrap="none" rtlCol="0">
            <a:spAutoFit/>
          </a:bodyPr>
          <a:lstStyle/>
          <a:p>
            <a:pPr algn="l"/>
            <a:r>
              <a:rPr lang="en-US" sz="1200" b="1" dirty="0">
                <a:solidFill>
                  <a:schemeClr val="accent2"/>
                </a:solidFill>
              </a:rPr>
              <a:t>Individualized Consideration (IC)</a:t>
            </a:r>
          </a:p>
        </p:txBody>
      </p:sp>
      <p:sp>
        <p:nvSpPr>
          <p:cNvPr id="28" name="TextBox 27"/>
          <p:cNvSpPr txBox="1"/>
          <p:nvPr/>
        </p:nvSpPr>
        <p:spPr>
          <a:xfrm>
            <a:off x="359998" y="757767"/>
            <a:ext cx="2164375" cy="276999"/>
          </a:xfrm>
          <a:prstGeom prst="rect">
            <a:avLst/>
          </a:prstGeom>
          <a:noFill/>
        </p:spPr>
        <p:txBody>
          <a:bodyPr wrap="none" rtlCol="0">
            <a:spAutoFit/>
          </a:bodyPr>
          <a:lstStyle/>
          <a:p>
            <a:pPr algn="l"/>
            <a:r>
              <a:rPr lang="en-US" sz="1200" b="1" dirty="0">
                <a:solidFill>
                  <a:schemeClr val="accent2"/>
                </a:solidFill>
              </a:rPr>
              <a:t>Intellectual Stimulation (IS)</a:t>
            </a:r>
          </a:p>
        </p:txBody>
      </p:sp>
    </p:spTree>
    <p:extLst>
      <p:ext uri="{BB962C8B-B14F-4D97-AF65-F5344CB8AC3E}">
        <p14:creationId xmlns:p14="http://schemas.microsoft.com/office/powerpoint/2010/main" val="48026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2" grpId="0" animBg="1"/>
      <p:bldP spid="13" grpId="0" animBg="1"/>
      <p:bldP spid="16" grpId="0" animBg="1"/>
      <p:bldP spid="17" grpId="0" animBg="1"/>
      <p:bldP spid="19" grpId="0" animBg="1"/>
      <p:bldP spid="20" grpId="0" animBg="1"/>
      <p:bldP spid="22" grpId="0"/>
      <p:bldP spid="23" grpId="0"/>
      <p:bldP spid="24" grpId="0"/>
      <p:bldP spid="6" grpId="0" animBg="1"/>
      <p:bldP spid="32" grpId="0" animBg="1"/>
      <p:bldP spid="33" grpId="0" animBg="1"/>
      <p:bldP spid="34" grpId="0" animBg="1"/>
      <p:bldP spid="3" grpId="0"/>
      <p:bldP spid="25"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01725"/>
            <a:ext cx="9144000" cy="301625"/>
          </a:xfrm>
          <a:solidFill>
            <a:schemeClr val="bg1">
              <a:alpha val="0"/>
            </a:schemeClr>
          </a:solidFill>
          <a:ln>
            <a:solidFill>
              <a:schemeClr val="bg1">
                <a:alpha val="0"/>
              </a:schemeClr>
            </a:solidFill>
          </a:ln>
        </p:spPr>
        <p:txBody>
          <a:bodyPr/>
          <a:lstStyle/>
          <a:p>
            <a:pPr algn="ctr"/>
            <a:r>
              <a:rPr lang="en-US" sz="1800" dirty="0">
                <a:solidFill>
                  <a:schemeClr val="bg1"/>
                </a:solidFill>
              </a:rPr>
              <a:t>Why it matters:</a:t>
            </a:r>
          </a:p>
        </p:txBody>
      </p:sp>
      <p:sp>
        <p:nvSpPr>
          <p:cNvPr id="4" name="TextBox 3"/>
          <p:cNvSpPr txBox="1"/>
          <p:nvPr/>
        </p:nvSpPr>
        <p:spPr>
          <a:xfrm>
            <a:off x="3590783" y="4512206"/>
            <a:ext cx="5553217" cy="213585"/>
          </a:xfrm>
          <a:prstGeom prst="rect">
            <a:avLst/>
          </a:prstGeom>
          <a:solidFill>
            <a:schemeClr val="bg1">
              <a:alpha val="0"/>
            </a:schemeClr>
          </a:solidFill>
          <a:ln>
            <a:solidFill>
              <a:schemeClr val="bg1">
                <a:alpha val="0"/>
              </a:schemeClr>
            </a:solidFill>
          </a:ln>
        </p:spPr>
        <p:txBody>
          <a:bodyPr wrap="square" rtlCol="0">
            <a:spAutoFit/>
          </a:bodyPr>
          <a:lstStyle/>
          <a:p>
            <a:pPr algn="r"/>
            <a:r>
              <a:rPr lang="en-US" sz="788" dirty="0">
                <a:solidFill>
                  <a:srgbClr val="FFFFFF"/>
                </a:solidFill>
              </a:rPr>
              <a:t>Herold, </a:t>
            </a:r>
            <a:r>
              <a:rPr lang="en-US" sz="788" dirty="0" err="1">
                <a:solidFill>
                  <a:srgbClr val="FFFFFF"/>
                </a:solidFill>
              </a:rPr>
              <a:t>Fedor</a:t>
            </a:r>
            <a:r>
              <a:rPr lang="en-US" sz="788" dirty="0">
                <a:solidFill>
                  <a:srgbClr val="FFFFFF"/>
                </a:solidFill>
              </a:rPr>
              <a:t>, Caldwell, &amp; Liu. (2008). </a:t>
            </a:r>
          </a:p>
        </p:txBody>
      </p:sp>
      <p:sp>
        <p:nvSpPr>
          <p:cNvPr id="5" name="Rectangle 4"/>
          <p:cNvSpPr/>
          <p:nvPr/>
        </p:nvSpPr>
        <p:spPr bwMode="auto">
          <a:xfrm>
            <a:off x="0" y="1443885"/>
            <a:ext cx="9144000" cy="2280974"/>
          </a:xfrm>
          <a:prstGeom prst="rect">
            <a:avLst/>
          </a:prstGeom>
          <a:solidFill>
            <a:schemeClr val="tx2">
              <a:lumMod val="95000"/>
              <a:lumOff val="5000"/>
              <a:alpha val="26000"/>
            </a:schemeClr>
          </a:solidFill>
          <a:ln w="19050" cap="flat" cmpd="sng" algn="ctr">
            <a:noFill/>
            <a:prstDash val="solid"/>
            <a:round/>
            <a:headEnd type="none" w="med" len="med"/>
            <a:tailEnd type="none" w="med" len="med"/>
          </a:ln>
          <a:effectLst/>
        </p:spPr>
        <p:txBody>
          <a:bodyPr vert="horz" wrap="square" lIns="68580" tIns="68580" rIns="68580" bIns="68580" numCol="1" rtlCol="0" anchor="t" anchorCtr="0" compatLnSpc="1">
            <a:prstTxWarp prst="textNoShape">
              <a:avLst/>
            </a:prstTxWarp>
            <a:noAutofit/>
          </a:bodyPr>
          <a:lstStyle/>
          <a:p>
            <a:pPr eaLnBrk="0" hangingPunct="0">
              <a:spcBef>
                <a:spcPct val="20000"/>
              </a:spcBef>
            </a:pPr>
            <a:endParaRPr lang="en-US" sz="1650" i="1" dirty="0">
              <a:solidFill>
                <a:srgbClr val="565656"/>
              </a:solidFill>
            </a:endParaRPr>
          </a:p>
        </p:txBody>
      </p:sp>
      <p:sp>
        <p:nvSpPr>
          <p:cNvPr id="3" name="TextBox 2"/>
          <p:cNvSpPr txBox="1"/>
          <p:nvPr/>
        </p:nvSpPr>
        <p:spPr>
          <a:xfrm>
            <a:off x="-206478" y="1564268"/>
            <a:ext cx="9350477" cy="2160591"/>
          </a:xfrm>
          <a:prstGeom prst="rect">
            <a:avLst/>
          </a:prstGeom>
          <a:solidFill>
            <a:schemeClr val="bg1">
              <a:alpha val="0"/>
            </a:schemeClr>
          </a:solidFill>
          <a:ln>
            <a:solidFill>
              <a:schemeClr val="bg1">
                <a:alpha val="0"/>
              </a:schemeClr>
            </a:solidFill>
          </a:ln>
        </p:spPr>
        <p:txBody>
          <a:bodyPr wrap="square" rtlCol="0">
            <a:spAutoFit/>
          </a:bodyPr>
          <a:lstStyle/>
          <a:p>
            <a:pPr algn="ctr">
              <a:lnSpc>
                <a:spcPct val="120000"/>
              </a:lnSpc>
            </a:pPr>
            <a:r>
              <a:rPr lang="en-US" sz="2800" i="1" dirty="0">
                <a:solidFill>
                  <a:srgbClr val="FFFFFF"/>
                </a:solidFill>
              </a:rPr>
              <a:t>Transformational leadership has a greater influence on followers’ commitment to supporting organizational change than implementing specific change management practices.</a:t>
            </a:r>
          </a:p>
        </p:txBody>
      </p:sp>
    </p:spTree>
    <p:extLst>
      <p:ext uri="{BB962C8B-B14F-4D97-AF65-F5344CB8AC3E}">
        <p14:creationId xmlns:p14="http://schemas.microsoft.com/office/powerpoint/2010/main" val="149882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duotone>
              <a:prstClr val="black"/>
              <a:srgbClr val="D9C3A5">
                <a:tint val="50000"/>
                <a:satMod val="180000"/>
              </a:srgbClr>
            </a:duotone>
            <a:alphaModFix amt="22000"/>
            <a:extLst>
              <a:ext uri="{28A0092B-C50C-407E-A947-70E740481C1C}">
                <a14:useLocalDpi xmlns:a14="http://schemas.microsoft.com/office/drawing/2010/main"/>
              </a:ext>
            </a:extLst>
          </a:blip>
          <a:srcRect/>
          <a:stretch/>
        </p:blipFill>
        <p:spPr>
          <a:xfrm>
            <a:off x="0" y="648929"/>
            <a:ext cx="9144000" cy="4156700"/>
          </a:xfrm>
          <a:prstGeom prst="rect">
            <a:avLst/>
          </a:prstGeom>
        </p:spPr>
      </p:pic>
      <p:sp>
        <p:nvSpPr>
          <p:cNvPr id="2" name="Title 1"/>
          <p:cNvSpPr>
            <a:spLocks noGrp="1"/>
          </p:cNvSpPr>
          <p:nvPr>
            <p:ph type="title"/>
          </p:nvPr>
        </p:nvSpPr>
        <p:spPr/>
        <p:txBody>
          <a:bodyPr/>
          <a:lstStyle/>
          <a:p>
            <a:r>
              <a:rPr lang="en-US" dirty="0"/>
              <a:t>Outcomes of transformational leadership</a:t>
            </a:r>
          </a:p>
        </p:txBody>
      </p:sp>
      <p:sp>
        <p:nvSpPr>
          <p:cNvPr id="3" name="Content Placeholder 2"/>
          <p:cNvSpPr>
            <a:spLocks noGrp="1"/>
          </p:cNvSpPr>
          <p:nvPr>
            <p:ph idx="1"/>
          </p:nvPr>
        </p:nvSpPr>
        <p:spPr/>
        <p:txBody>
          <a:bodyPr/>
          <a:lstStyle/>
          <a:p>
            <a:pPr marL="0" indent="0">
              <a:lnSpc>
                <a:spcPct val="200000"/>
              </a:lnSpc>
              <a:buNone/>
            </a:pPr>
            <a:r>
              <a:rPr lang="mr-IN" sz="1800" b="1" i="1" dirty="0"/>
              <a:t>…</a:t>
            </a:r>
            <a:r>
              <a:rPr lang="en-US" sz="1800" b="1" i="1" dirty="0"/>
              <a:t>increases employee engagement </a:t>
            </a:r>
            <a:r>
              <a:rPr lang="en-US" sz="1200" i="1" dirty="0"/>
              <a:t>(</a:t>
            </a:r>
            <a:r>
              <a:rPr lang="en-US" sz="1200" i="1" dirty="0" err="1"/>
              <a:t>Irshad</a:t>
            </a:r>
            <a:r>
              <a:rPr lang="en-US" sz="1200" i="1" dirty="0"/>
              <a:t> &amp; Hashmi, 2014)</a:t>
            </a:r>
          </a:p>
          <a:p>
            <a:pPr marL="233363" indent="-223838">
              <a:lnSpc>
                <a:spcPct val="100000"/>
              </a:lnSpc>
              <a:buNone/>
            </a:pPr>
            <a:r>
              <a:rPr lang="mr-IN" sz="1800" b="1" i="1" dirty="0"/>
              <a:t>…</a:t>
            </a:r>
            <a:r>
              <a:rPr lang="en-US" sz="1800" b="1" i="1" dirty="0"/>
              <a:t>leads to employees looking beyond self-interest to the greater good of the organization </a:t>
            </a:r>
            <a:r>
              <a:rPr lang="en-US" sz="1200" i="1" dirty="0"/>
              <a:t>(Bass, 1990)</a:t>
            </a:r>
          </a:p>
          <a:p>
            <a:pPr marL="0" indent="0">
              <a:lnSpc>
                <a:spcPct val="200000"/>
              </a:lnSpc>
              <a:buNone/>
            </a:pPr>
            <a:r>
              <a:rPr lang="mr-IN" sz="1800" b="1" i="1" dirty="0"/>
              <a:t>…</a:t>
            </a:r>
            <a:r>
              <a:rPr lang="en-US" sz="1800" b="1" i="1" dirty="0"/>
              <a:t>improves organizational change outcomes </a:t>
            </a:r>
            <a:r>
              <a:rPr lang="en-US" sz="1200" i="1" dirty="0"/>
              <a:t>(</a:t>
            </a:r>
            <a:r>
              <a:rPr lang="en-US" sz="1200" i="1" dirty="0" err="1"/>
              <a:t>Pawar</a:t>
            </a:r>
            <a:r>
              <a:rPr lang="en-US" sz="1200" i="1" dirty="0"/>
              <a:t> &amp; Eastman, 1997; Bass &amp; </a:t>
            </a:r>
            <a:r>
              <a:rPr lang="en-US" sz="1200" i="1" dirty="0" err="1"/>
              <a:t>Riggio</a:t>
            </a:r>
            <a:r>
              <a:rPr lang="en-US" sz="1200" i="1" dirty="0"/>
              <a:t>, 2006)</a:t>
            </a:r>
          </a:p>
          <a:p>
            <a:pPr marL="233363" indent="-223838">
              <a:lnSpc>
                <a:spcPct val="100000"/>
              </a:lnSpc>
              <a:buNone/>
            </a:pPr>
            <a:r>
              <a:rPr lang="mr-IN" sz="1800" b="1" i="1" dirty="0"/>
              <a:t>…</a:t>
            </a:r>
            <a:r>
              <a:rPr lang="en-US" sz="1800" b="1" i="1" dirty="0"/>
              <a:t>increases employee performance and leads to positive employee attitudes, specifically during organizational change </a:t>
            </a:r>
            <a:r>
              <a:rPr lang="en-US" sz="1200" i="1" dirty="0"/>
              <a:t>(Bass, </a:t>
            </a:r>
            <a:r>
              <a:rPr lang="en-US" sz="1200" i="1" dirty="0" err="1"/>
              <a:t>Avolio</a:t>
            </a:r>
            <a:r>
              <a:rPr lang="en-US" sz="1200" i="1" dirty="0"/>
              <a:t>, Jung, &amp; </a:t>
            </a:r>
            <a:r>
              <a:rPr lang="en-US" sz="1200" i="1" dirty="0" err="1"/>
              <a:t>Berson</a:t>
            </a:r>
            <a:r>
              <a:rPr lang="en-US" sz="1200" i="1" dirty="0"/>
              <a:t>, 2003; Carter et al., 2013, </a:t>
            </a:r>
            <a:r>
              <a:rPr lang="en-US" sz="1200" i="1" dirty="0" err="1"/>
              <a:t>Nemanich</a:t>
            </a:r>
            <a:r>
              <a:rPr lang="en-US" sz="1200" i="1" dirty="0"/>
              <a:t> &amp; Keller, 2007)</a:t>
            </a:r>
          </a:p>
        </p:txBody>
      </p:sp>
    </p:spTree>
    <p:extLst>
      <p:ext uri="{BB962C8B-B14F-4D97-AF65-F5344CB8AC3E}">
        <p14:creationId xmlns:p14="http://schemas.microsoft.com/office/powerpoint/2010/main" val="135642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Here’s the good news</a:t>
            </a:r>
            <a:r>
              <a:rPr lang="mr-IN" dirty="0"/>
              <a:t>…</a:t>
            </a:r>
            <a:endParaRPr lang="en-US" dirty="0"/>
          </a:p>
        </p:txBody>
      </p:sp>
      <p:pic>
        <p:nvPicPr>
          <p:cNvPr id="4" name="Picture 3"/>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7000"/>
                    </a14:imgEffect>
                  </a14:imgLayer>
                </a14:imgProps>
              </a:ext>
              <a:ext uri="{28A0092B-C50C-407E-A947-70E740481C1C}">
                <a14:useLocalDpi xmlns:a14="http://schemas.microsoft.com/office/drawing/2010/main"/>
              </a:ext>
            </a:extLst>
          </a:blip>
          <a:srcRect l="2745" r="4416"/>
          <a:stretch/>
        </p:blipFill>
        <p:spPr>
          <a:xfrm>
            <a:off x="0" y="612552"/>
            <a:ext cx="9144000" cy="4237744"/>
          </a:xfrm>
          <a:prstGeom prst="rect">
            <a:avLst/>
          </a:prstGeom>
        </p:spPr>
      </p:pic>
      <p:sp>
        <p:nvSpPr>
          <p:cNvPr id="5" name="Rectangle 4"/>
          <p:cNvSpPr/>
          <p:nvPr/>
        </p:nvSpPr>
        <p:spPr bwMode="auto">
          <a:xfrm>
            <a:off x="0" y="3913239"/>
            <a:ext cx="9144000" cy="727587"/>
          </a:xfrm>
          <a:prstGeom prst="rect">
            <a:avLst/>
          </a:prstGeom>
          <a:solidFill>
            <a:schemeClr val="tx2">
              <a:lumMod val="75000"/>
              <a:lumOff val="25000"/>
              <a:alpha val="72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p>
        </p:txBody>
      </p:sp>
      <p:sp>
        <p:nvSpPr>
          <p:cNvPr id="6" name="TextBox 5"/>
          <p:cNvSpPr txBox="1"/>
          <p:nvPr/>
        </p:nvSpPr>
        <p:spPr>
          <a:xfrm>
            <a:off x="969872" y="3901296"/>
            <a:ext cx="7201715" cy="523220"/>
          </a:xfrm>
          <a:prstGeom prst="rect">
            <a:avLst/>
          </a:prstGeom>
          <a:noFill/>
        </p:spPr>
        <p:txBody>
          <a:bodyPr wrap="none" rtlCol="0">
            <a:spAutoFit/>
          </a:bodyPr>
          <a:lstStyle/>
          <a:p>
            <a:pPr algn="l"/>
            <a:r>
              <a:rPr lang="en-US" sz="2800" i="1" dirty="0">
                <a:solidFill>
                  <a:schemeClr val="bg1"/>
                </a:solidFill>
              </a:rPr>
              <a:t>Transformational leadership can be learned!</a:t>
            </a:r>
          </a:p>
        </p:txBody>
      </p:sp>
      <p:sp>
        <p:nvSpPr>
          <p:cNvPr id="7" name="TextBox 6"/>
          <p:cNvSpPr txBox="1"/>
          <p:nvPr/>
        </p:nvSpPr>
        <p:spPr>
          <a:xfrm>
            <a:off x="4817808" y="4424516"/>
            <a:ext cx="4204997" cy="246221"/>
          </a:xfrm>
          <a:prstGeom prst="rect">
            <a:avLst/>
          </a:prstGeom>
          <a:noFill/>
        </p:spPr>
        <p:txBody>
          <a:bodyPr wrap="none" rtlCol="0">
            <a:spAutoFit/>
          </a:bodyPr>
          <a:lstStyle/>
          <a:p>
            <a:pPr algn="l"/>
            <a:r>
              <a:rPr lang="en-US" sz="1000" dirty="0" err="1">
                <a:solidFill>
                  <a:schemeClr val="bg1">
                    <a:lumMod val="85000"/>
                  </a:schemeClr>
                </a:solidFill>
              </a:rPr>
              <a:t>Avolio</a:t>
            </a:r>
            <a:r>
              <a:rPr lang="en-US" sz="1000" dirty="0">
                <a:solidFill>
                  <a:schemeClr val="bg1">
                    <a:lumMod val="85000"/>
                  </a:schemeClr>
                </a:solidFill>
              </a:rPr>
              <a:t> &amp; Bass, 1994; Bass, 1998; </a:t>
            </a:r>
            <a:r>
              <a:rPr lang="en-US" sz="1000" dirty="0" err="1">
                <a:solidFill>
                  <a:schemeClr val="bg1">
                    <a:lumMod val="85000"/>
                  </a:schemeClr>
                </a:solidFill>
              </a:rPr>
              <a:t>Dvir</a:t>
            </a:r>
            <a:r>
              <a:rPr lang="en-US" sz="1000" dirty="0">
                <a:solidFill>
                  <a:schemeClr val="bg1">
                    <a:lumMod val="85000"/>
                  </a:schemeClr>
                </a:solidFill>
              </a:rPr>
              <a:t> et al., 2002; Parry &amp; Sinha, 2005</a:t>
            </a:r>
          </a:p>
        </p:txBody>
      </p:sp>
    </p:spTree>
    <p:extLst>
      <p:ext uri="{BB962C8B-B14F-4D97-AF65-F5344CB8AC3E}">
        <p14:creationId xmlns:p14="http://schemas.microsoft.com/office/powerpoint/2010/main" val="201187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The Experiment</a:t>
            </a:r>
          </a:p>
        </p:txBody>
      </p:sp>
    </p:spTree>
    <p:extLst>
      <p:ext uri="{BB962C8B-B14F-4D97-AF65-F5344CB8AC3E}">
        <p14:creationId xmlns:p14="http://schemas.microsoft.com/office/powerpoint/2010/main" val="877017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The DevOps Adoption Challenge</a:t>
            </a:r>
          </a:p>
        </p:txBody>
      </p:sp>
    </p:spTree>
    <p:extLst>
      <p:ext uri="{BB962C8B-B14F-4D97-AF65-F5344CB8AC3E}">
        <p14:creationId xmlns:p14="http://schemas.microsoft.com/office/powerpoint/2010/main" val="119114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experiment</a:t>
            </a:r>
            <a:r>
              <a:rPr lang="mr-IN" dirty="0"/>
              <a:t>…</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51203"/>
            <a:ext cx="9144000" cy="4271963"/>
          </a:xfrm>
          <a:prstGeom prst="rect">
            <a:avLst/>
          </a:prstGeom>
        </p:spPr>
      </p:pic>
      <p:pic>
        <p:nvPicPr>
          <p:cNvPr id="6" name="Picture 5"/>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650306"/>
            <a:ext cx="9144000" cy="4271963"/>
          </a:xfrm>
          <a:prstGeom prst="rect">
            <a:avLst/>
          </a:prstGeom>
        </p:spPr>
      </p:pic>
      <p:sp>
        <p:nvSpPr>
          <p:cNvPr id="7" name="Rectangle 6"/>
          <p:cNvSpPr/>
          <p:nvPr/>
        </p:nvSpPr>
        <p:spPr bwMode="auto">
          <a:xfrm>
            <a:off x="0" y="2786288"/>
            <a:ext cx="9144000" cy="1560704"/>
          </a:xfrm>
          <a:prstGeom prst="rect">
            <a:avLst/>
          </a:prstGeom>
          <a:solidFill>
            <a:schemeClr val="tx2">
              <a:lumMod val="75000"/>
              <a:lumOff val="25000"/>
              <a:alpha val="72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r>
              <a:rPr lang="en-US" sz="2200" i="1" dirty="0">
                <a:solidFill>
                  <a:schemeClr val="bg1"/>
                </a:solidFill>
              </a:rPr>
              <a:t>Hypothesis: DevOps leaders selected by Gene to present at the DevOps Enterprise Summit over the past three years exhibit strong transformational leadership behaviors as measured by the Multi-factor Leadership Questionnaire (MLQ).</a:t>
            </a:r>
          </a:p>
        </p:txBody>
      </p:sp>
      <p:sp>
        <p:nvSpPr>
          <p:cNvPr id="8" name="Rectangle 7"/>
          <p:cNvSpPr/>
          <p:nvPr/>
        </p:nvSpPr>
        <p:spPr>
          <a:xfrm>
            <a:off x="7533861" y="3943647"/>
            <a:ext cx="1928191" cy="404406"/>
          </a:xfrm>
          <a:prstGeom prst="rect">
            <a:avLst/>
          </a:prstGeom>
        </p:spPr>
        <p:txBody>
          <a:bodyPr wrap="square">
            <a:spAutoFit/>
          </a:bodyPr>
          <a:lstStyle/>
          <a:p>
            <a:pPr>
              <a:lnSpc>
                <a:spcPct val="200000"/>
              </a:lnSpc>
            </a:pPr>
            <a:r>
              <a:rPr lang="en-US" sz="1200" i="1" dirty="0">
                <a:solidFill>
                  <a:schemeClr val="bg2">
                    <a:lumMod val="75000"/>
                  </a:schemeClr>
                </a:solidFill>
              </a:rPr>
              <a:t>(</a:t>
            </a:r>
            <a:r>
              <a:rPr lang="en-US" sz="1200" i="1" dirty="0" err="1">
                <a:solidFill>
                  <a:schemeClr val="bg2">
                    <a:lumMod val="75000"/>
                  </a:schemeClr>
                </a:solidFill>
              </a:rPr>
              <a:t>Avolio</a:t>
            </a:r>
            <a:r>
              <a:rPr lang="en-US" sz="1200" i="1" dirty="0">
                <a:solidFill>
                  <a:schemeClr val="bg2">
                    <a:lumMod val="75000"/>
                  </a:schemeClr>
                </a:solidFill>
              </a:rPr>
              <a:t> &amp; Bass, 2004)</a:t>
            </a:r>
          </a:p>
        </p:txBody>
      </p:sp>
    </p:spTree>
    <p:extLst>
      <p:ext uri="{BB962C8B-B14F-4D97-AF65-F5344CB8AC3E}">
        <p14:creationId xmlns:p14="http://schemas.microsoft.com/office/powerpoint/2010/main" val="128080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results</a:t>
            </a:r>
            <a:r>
              <a:rPr lang="mr-IN" dirty="0"/>
              <a:t>…</a:t>
            </a:r>
            <a:endParaRPr lang="en-US" dirty="0"/>
          </a:p>
        </p:txBody>
      </p:sp>
      <p:sp>
        <p:nvSpPr>
          <p:cNvPr id="3" name="Content Placeholder 2"/>
          <p:cNvSpPr>
            <a:spLocks noGrp="1"/>
          </p:cNvSpPr>
          <p:nvPr>
            <p:ph idx="1"/>
          </p:nvPr>
        </p:nvSpPr>
        <p:spPr/>
        <p:txBody>
          <a:bodyPr/>
          <a:lstStyle/>
          <a:p>
            <a:r>
              <a:rPr lang="en-US" dirty="0"/>
              <a:t>The MLQ survey went out to 112 current and past DOES presenters</a:t>
            </a:r>
          </a:p>
          <a:p>
            <a:r>
              <a:rPr lang="en-US" dirty="0"/>
              <a:t>44 responses = 90% confidence level, 10% margin of error (50% ND)</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8252" y="2352320"/>
            <a:ext cx="7676147" cy="15740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018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results</a:t>
            </a:r>
            <a:r>
              <a:rPr lang="mr-IN" dirty="0"/>
              <a:t>…</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4164" y="953989"/>
            <a:ext cx="7303329" cy="36604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2430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results</a:t>
            </a:r>
            <a:r>
              <a:rPr lang="mr-IN" dirty="0"/>
              <a:t>…</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3805" y="791602"/>
            <a:ext cx="6232359" cy="2222668"/>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296780" y="1379716"/>
            <a:ext cx="1491915" cy="523220"/>
          </a:xfrm>
          <a:prstGeom prst="rect">
            <a:avLst/>
          </a:prstGeom>
          <a:noFill/>
        </p:spPr>
        <p:txBody>
          <a:bodyPr wrap="square" rtlCol="0">
            <a:spAutoFit/>
          </a:bodyPr>
          <a:lstStyle/>
          <a:p>
            <a:pPr algn="ctr"/>
            <a:r>
              <a:rPr lang="en-US" sz="1400" b="1" dirty="0"/>
              <a:t>Transactional Leadership</a:t>
            </a:r>
          </a:p>
        </p:txBody>
      </p:sp>
      <p:sp>
        <p:nvSpPr>
          <p:cNvPr id="7" name="TextBox 6"/>
          <p:cNvSpPr txBox="1"/>
          <p:nvPr/>
        </p:nvSpPr>
        <p:spPr>
          <a:xfrm>
            <a:off x="204537" y="3568392"/>
            <a:ext cx="1676399" cy="523220"/>
          </a:xfrm>
          <a:prstGeom prst="rect">
            <a:avLst/>
          </a:prstGeom>
          <a:noFill/>
        </p:spPr>
        <p:txBody>
          <a:bodyPr wrap="square" rtlCol="0">
            <a:spAutoFit/>
          </a:bodyPr>
          <a:lstStyle/>
          <a:p>
            <a:pPr algn="ctr"/>
            <a:r>
              <a:rPr lang="en-US" sz="1400" b="1"/>
              <a:t>Passive/Avoidant Behaviors</a:t>
            </a:r>
            <a:endParaRPr lang="en-US" sz="1400" b="1" dirty="0"/>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13805" y="3206007"/>
            <a:ext cx="6232359" cy="15769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0310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62393" y="823457"/>
            <a:ext cx="8632954" cy="3838575"/>
          </a:xfrm>
        </p:spPr>
        <p:txBody>
          <a:bodyPr/>
          <a:lstStyle/>
          <a:p>
            <a:pPr>
              <a:lnSpc>
                <a:spcPct val="100000"/>
              </a:lnSpc>
              <a:spcBef>
                <a:spcPts val="600"/>
              </a:spcBef>
              <a:spcAft>
                <a:spcPts val="600"/>
              </a:spcAft>
            </a:pPr>
            <a:r>
              <a:rPr lang="en-US" sz="1600" dirty="0">
                <a:solidFill>
                  <a:schemeClr val="accent2"/>
                </a:solidFill>
              </a:rPr>
              <a:t>Organizational</a:t>
            </a:r>
            <a:r>
              <a:rPr lang="en-US" sz="1600" dirty="0"/>
              <a:t> </a:t>
            </a:r>
            <a:r>
              <a:rPr lang="en-US" sz="1600" dirty="0">
                <a:solidFill>
                  <a:schemeClr val="accent2"/>
                </a:solidFill>
              </a:rPr>
              <a:t>change is hard and prone to failure</a:t>
            </a:r>
            <a:r>
              <a:rPr lang="en-US" sz="1600" dirty="0"/>
              <a:t>, especially when it leads to altering the culture</a:t>
            </a:r>
          </a:p>
          <a:p>
            <a:pPr>
              <a:lnSpc>
                <a:spcPct val="100000"/>
              </a:lnSpc>
              <a:spcBef>
                <a:spcPts val="600"/>
              </a:spcBef>
              <a:spcAft>
                <a:spcPts val="600"/>
              </a:spcAft>
            </a:pPr>
            <a:r>
              <a:rPr lang="en-US" sz="1600" dirty="0">
                <a:solidFill>
                  <a:schemeClr val="accent2"/>
                </a:solidFill>
              </a:rPr>
              <a:t>Lean-Agile and DevOps </a:t>
            </a:r>
            <a:r>
              <a:rPr lang="en-US" sz="1600" dirty="0"/>
              <a:t>adoption frequently involves </a:t>
            </a:r>
            <a:r>
              <a:rPr lang="en-US" sz="1600" dirty="0">
                <a:solidFill>
                  <a:schemeClr val="accent2"/>
                </a:solidFill>
              </a:rPr>
              <a:t>organizational </a:t>
            </a:r>
            <a:r>
              <a:rPr lang="en-US" sz="1600" dirty="0"/>
              <a:t>and </a:t>
            </a:r>
            <a:r>
              <a:rPr lang="en-US" sz="1600" dirty="0">
                <a:solidFill>
                  <a:schemeClr val="accent2"/>
                </a:solidFill>
              </a:rPr>
              <a:t>cultural change </a:t>
            </a:r>
          </a:p>
          <a:p>
            <a:pPr>
              <a:lnSpc>
                <a:spcPct val="100000"/>
              </a:lnSpc>
              <a:spcBef>
                <a:spcPts val="600"/>
              </a:spcBef>
              <a:spcAft>
                <a:spcPts val="600"/>
              </a:spcAft>
            </a:pPr>
            <a:r>
              <a:rPr lang="en-US" sz="1600" dirty="0">
                <a:solidFill>
                  <a:schemeClr val="accent2"/>
                </a:solidFill>
              </a:rPr>
              <a:t>Knowledge workers </a:t>
            </a:r>
            <a:r>
              <a:rPr lang="en-US" sz="1600" dirty="0"/>
              <a:t>involved in DevOps adoption </a:t>
            </a:r>
            <a:r>
              <a:rPr lang="en-US" sz="1600" dirty="0">
                <a:solidFill>
                  <a:schemeClr val="accent2"/>
                </a:solidFill>
              </a:rPr>
              <a:t>are working hard </a:t>
            </a:r>
            <a:r>
              <a:rPr lang="en-US" sz="1600" dirty="0"/>
              <a:t>and want to do well</a:t>
            </a:r>
            <a:r>
              <a:rPr lang="mr-IN" sz="1600" dirty="0"/>
              <a:t>…</a:t>
            </a:r>
            <a:r>
              <a:rPr lang="en-US" sz="1600" dirty="0"/>
              <a:t> the challenges are with </a:t>
            </a:r>
            <a:r>
              <a:rPr lang="en-US" sz="1600" dirty="0">
                <a:solidFill>
                  <a:schemeClr val="accent2"/>
                </a:solidFill>
              </a:rPr>
              <a:t>the system</a:t>
            </a:r>
          </a:p>
          <a:p>
            <a:pPr>
              <a:lnSpc>
                <a:spcPct val="100000"/>
              </a:lnSpc>
              <a:spcBef>
                <a:spcPts val="600"/>
              </a:spcBef>
              <a:spcAft>
                <a:spcPts val="600"/>
              </a:spcAft>
            </a:pPr>
            <a:r>
              <a:rPr lang="en-US" sz="1600" dirty="0">
                <a:solidFill>
                  <a:schemeClr val="accent2"/>
                </a:solidFill>
              </a:rPr>
              <a:t>Leaders</a:t>
            </a:r>
            <a:r>
              <a:rPr lang="en-US" sz="1600" dirty="0"/>
              <a:t> are the only ones who can ultimately </a:t>
            </a:r>
            <a:r>
              <a:rPr lang="en-US" sz="1600" dirty="0">
                <a:solidFill>
                  <a:schemeClr val="accent2"/>
                </a:solidFill>
              </a:rPr>
              <a:t>change the system</a:t>
            </a:r>
            <a:r>
              <a:rPr lang="en-US" sz="1600" dirty="0"/>
              <a:t>, and </a:t>
            </a:r>
            <a:r>
              <a:rPr lang="en-US" sz="1600" u="sng" dirty="0">
                <a:solidFill>
                  <a:schemeClr val="accent2"/>
                </a:solidFill>
              </a:rPr>
              <a:t>how they lead</a:t>
            </a:r>
            <a:r>
              <a:rPr lang="en-US" sz="1600" dirty="0">
                <a:solidFill>
                  <a:schemeClr val="accent2"/>
                </a:solidFill>
              </a:rPr>
              <a:t> </a:t>
            </a:r>
            <a:r>
              <a:rPr lang="en-US" sz="1600" dirty="0"/>
              <a:t>through that change can have a direct influence on successful organizational change outcomes</a:t>
            </a:r>
          </a:p>
          <a:p>
            <a:pPr>
              <a:lnSpc>
                <a:spcPct val="100000"/>
              </a:lnSpc>
              <a:spcBef>
                <a:spcPts val="600"/>
              </a:spcBef>
              <a:spcAft>
                <a:spcPts val="600"/>
              </a:spcAft>
            </a:pPr>
            <a:r>
              <a:rPr lang="en-US" sz="1600" dirty="0">
                <a:solidFill>
                  <a:schemeClr val="accent2"/>
                </a:solidFill>
              </a:rPr>
              <a:t>Transformational Leadership </a:t>
            </a:r>
            <a:r>
              <a:rPr lang="en-US" sz="1600" dirty="0"/>
              <a:t>behaviors by </a:t>
            </a:r>
            <a:r>
              <a:rPr lang="en-US" sz="1600" dirty="0">
                <a:solidFill>
                  <a:schemeClr val="accent2"/>
                </a:solidFill>
              </a:rPr>
              <a:t>Lean-Agile Leaders </a:t>
            </a:r>
            <a:r>
              <a:rPr lang="en-US" sz="1600" dirty="0"/>
              <a:t>can have a positive influence on the factors that contribute to </a:t>
            </a:r>
            <a:r>
              <a:rPr lang="en-US" sz="1600" dirty="0">
                <a:solidFill>
                  <a:schemeClr val="accent2"/>
                </a:solidFill>
              </a:rPr>
              <a:t>successful organizational change </a:t>
            </a:r>
          </a:p>
          <a:p>
            <a:pPr>
              <a:lnSpc>
                <a:spcPct val="100000"/>
              </a:lnSpc>
              <a:spcBef>
                <a:spcPts val="600"/>
              </a:spcBef>
              <a:spcAft>
                <a:spcPts val="600"/>
              </a:spcAft>
            </a:pPr>
            <a:r>
              <a:rPr lang="en-US" sz="1600" dirty="0">
                <a:solidFill>
                  <a:schemeClr val="accent2"/>
                </a:solidFill>
              </a:rPr>
              <a:t>Anyone can learn </a:t>
            </a:r>
            <a:r>
              <a:rPr lang="en-US" sz="1600" dirty="0"/>
              <a:t>to be a transformational leader!</a:t>
            </a:r>
          </a:p>
          <a:p>
            <a:pPr>
              <a:lnSpc>
                <a:spcPct val="100000"/>
              </a:lnSpc>
              <a:spcBef>
                <a:spcPts val="600"/>
              </a:spcBef>
              <a:spcAft>
                <a:spcPts val="600"/>
              </a:spcAft>
            </a:pPr>
            <a:r>
              <a:rPr lang="en-US" sz="1600" dirty="0">
                <a:solidFill>
                  <a:schemeClr val="accent2"/>
                </a:solidFill>
              </a:rPr>
              <a:t>DOES presenters </a:t>
            </a:r>
            <a:r>
              <a:rPr lang="en-US" sz="1600" dirty="0"/>
              <a:t>from the last three conferences demonstrated </a:t>
            </a:r>
            <a:r>
              <a:rPr lang="en-US" sz="1600" dirty="0">
                <a:solidFill>
                  <a:schemeClr val="accent2"/>
                </a:solidFill>
              </a:rPr>
              <a:t>strong transformational leadership behaviors </a:t>
            </a:r>
            <a:r>
              <a:rPr lang="en-US" sz="1600" dirty="0">
                <a:solidFill>
                  <a:schemeClr val="tx2">
                    <a:lumMod val="65000"/>
                    <a:lumOff val="35000"/>
                  </a:schemeClr>
                </a:solidFill>
              </a:rPr>
              <a:t>in the MLQ survey conducted leading up to this conference</a:t>
            </a:r>
          </a:p>
          <a:p>
            <a:endParaRPr lang="en-US" dirty="0"/>
          </a:p>
        </p:txBody>
      </p:sp>
      <p:sp>
        <p:nvSpPr>
          <p:cNvPr id="5" name="Rectangle 4"/>
          <p:cNvSpPr/>
          <p:nvPr/>
        </p:nvSpPr>
        <p:spPr bwMode="auto">
          <a:xfrm>
            <a:off x="0" y="0"/>
            <a:ext cx="9144000" cy="652007"/>
          </a:xfrm>
          <a:prstGeom prst="rect">
            <a:avLst/>
          </a:prstGeom>
          <a:solidFill>
            <a:schemeClr val="tx2">
              <a:lumMod val="75000"/>
              <a:lumOff val="25000"/>
              <a:alpha val="53000"/>
            </a:schemeClr>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algn="l" eaLnBrk="0" hangingPunct="0">
              <a:spcBef>
                <a:spcPct val="20000"/>
              </a:spcBef>
            </a:pPr>
            <a:endParaRPr lang="en-US" sz="2200" i="1" dirty="0">
              <a:solidFill>
                <a:schemeClr val="bg1"/>
              </a:solidFill>
            </a:endParaRPr>
          </a:p>
        </p:txBody>
      </p:sp>
      <p:sp>
        <p:nvSpPr>
          <p:cNvPr id="2" name="Title 1"/>
          <p:cNvSpPr>
            <a:spLocks noGrp="1"/>
          </p:cNvSpPr>
          <p:nvPr>
            <p:ph type="title" idx="4294967295"/>
          </p:nvPr>
        </p:nvSpPr>
        <p:spPr>
          <a:xfrm>
            <a:off x="262393" y="171450"/>
            <a:ext cx="7964032" cy="338138"/>
          </a:xfrm>
        </p:spPr>
        <p:txBody>
          <a:bodyPr/>
          <a:lstStyle/>
          <a:p>
            <a:r>
              <a:rPr lang="en-US" dirty="0">
                <a:solidFill>
                  <a:schemeClr val="bg1"/>
                </a:solidFill>
              </a:rPr>
              <a:t>Here’s what we’ve learned</a:t>
            </a:r>
            <a:r>
              <a:rPr lang="mr-IN"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90267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AAAAA"/>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AAAAA"/>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AAAAA"/>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AAAAAA"/>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AAAAAA"/>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AAAAAA"/>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lstStyle/>
          <a:p>
            <a:pPr marL="346075" indent="-346075">
              <a:lnSpc>
                <a:spcPct val="100000"/>
              </a:lnSpc>
              <a:spcBef>
                <a:spcPts val="0"/>
              </a:spcBef>
              <a:spcAft>
                <a:spcPts val="600"/>
              </a:spcAft>
              <a:buNone/>
            </a:pPr>
            <a:r>
              <a:rPr lang="en-US" sz="900" dirty="0" err="1"/>
              <a:t>Avolio</a:t>
            </a:r>
            <a:r>
              <a:rPr lang="en-US" sz="900" dirty="0"/>
              <a:t>, B.J. and Bass, B.M. (1994). </a:t>
            </a:r>
            <a:r>
              <a:rPr lang="en-US" sz="900" i="1" dirty="0"/>
              <a:t>Evaluate the impact of transformational leadership training at individual, group, organizational and community levels.</a:t>
            </a:r>
            <a:r>
              <a:rPr lang="en-US" sz="900" dirty="0"/>
              <a:t> Final Report to the W.K. Kellogg Foundation, Binghamton University, Binghamton, NY.</a:t>
            </a:r>
          </a:p>
          <a:p>
            <a:pPr marL="346075" indent="-346075">
              <a:lnSpc>
                <a:spcPct val="100000"/>
              </a:lnSpc>
              <a:spcBef>
                <a:spcPts val="0"/>
              </a:spcBef>
              <a:spcAft>
                <a:spcPts val="600"/>
              </a:spcAft>
              <a:buNone/>
            </a:pPr>
            <a:r>
              <a:rPr lang="en-US" sz="900" dirty="0" err="1"/>
              <a:t>Avolio</a:t>
            </a:r>
            <a:r>
              <a:rPr lang="en-US" sz="900" dirty="0"/>
              <a:t>, B. J. &amp; Bass, B. M. (2004). </a:t>
            </a:r>
            <a:r>
              <a:rPr lang="en-US" sz="900" i="1" dirty="0"/>
              <a:t>Multifactor Leadership Questionnaire. Manual and sampler set.</a:t>
            </a:r>
            <a:r>
              <a:rPr lang="en-US" sz="900" dirty="0"/>
              <a:t> (3rd ed.). Redwood City, CA: Mind Garden. </a:t>
            </a:r>
          </a:p>
          <a:p>
            <a:pPr marL="346075" indent="-346075">
              <a:lnSpc>
                <a:spcPct val="100000"/>
              </a:lnSpc>
              <a:spcBef>
                <a:spcPts val="0"/>
              </a:spcBef>
              <a:spcAft>
                <a:spcPts val="600"/>
              </a:spcAft>
              <a:buNone/>
            </a:pPr>
            <a:r>
              <a:rPr lang="en-US" sz="900" dirty="0"/>
              <a:t>Bass, B.M. (1990). From transactional to transformational leadership: Learning to share the vision. </a:t>
            </a:r>
            <a:r>
              <a:rPr lang="en-US" sz="900" i="1" dirty="0"/>
              <a:t>Organizational Dynamics</a:t>
            </a:r>
            <a:r>
              <a:rPr lang="en-US" sz="900" dirty="0"/>
              <a:t>, (Winter), 19-31. </a:t>
            </a:r>
          </a:p>
          <a:p>
            <a:pPr marL="346075" indent="-346075">
              <a:lnSpc>
                <a:spcPct val="100000"/>
              </a:lnSpc>
              <a:spcBef>
                <a:spcPts val="0"/>
              </a:spcBef>
              <a:spcAft>
                <a:spcPts val="600"/>
              </a:spcAft>
              <a:buNone/>
            </a:pPr>
            <a:r>
              <a:rPr lang="en-US" sz="900" dirty="0"/>
              <a:t>Bass, B.M. (1998), </a:t>
            </a:r>
            <a:r>
              <a:rPr lang="en-US" sz="900" i="1" dirty="0"/>
              <a:t>Transformational leadership: Industrial, military, and educational impact</a:t>
            </a:r>
            <a:r>
              <a:rPr lang="en-US" sz="900" dirty="0"/>
              <a:t>. Mahwah, NJ: Lawrence Erlbaum Associates.</a:t>
            </a:r>
          </a:p>
          <a:p>
            <a:pPr marL="346075" indent="-346075">
              <a:lnSpc>
                <a:spcPct val="100000"/>
              </a:lnSpc>
              <a:spcBef>
                <a:spcPts val="0"/>
              </a:spcBef>
              <a:spcAft>
                <a:spcPts val="600"/>
              </a:spcAft>
              <a:buNone/>
            </a:pPr>
            <a:r>
              <a:rPr lang="en-US" sz="900" dirty="0"/>
              <a:t>Bass, B. M., </a:t>
            </a:r>
            <a:r>
              <a:rPr lang="en-US" sz="900" dirty="0" err="1"/>
              <a:t>Avolio</a:t>
            </a:r>
            <a:r>
              <a:rPr lang="en-US" sz="900" dirty="0"/>
              <a:t>, B. J., Jung, D. I., &amp; </a:t>
            </a:r>
            <a:r>
              <a:rPr lang="en-US" sz="900" dirty="0" err="1"/>
              <a:t>Berson</a:t>
            </a:r>
            <a:r>
              <a:rPr lang="en-US" sz="900" dirty="0"/>
              <a:t>, Y. (2003). Predicting unit performance by assessing transformational and transactional leadership. </a:t>
            </a:r>
            <a:r>
              <a:rPr lang="en-US" sz="900" i="1" dirty="0"/>
              <a:t>Journal of Applied Psychology</a:t>
            </a:r>
            <a:r>
              <a:rPr lang="en-US" sz="900" dirty="0"/>
              <a:t>, </a:t>
            </a:r>
            <a:r>
              <a:rPr lang="en-US" sz="900" i="1" dirty="0"/>
              <a:t>88</a:t>
            </a:r>
            <a:r>
              <a:rPr lang="en-US" sz="900" dirty="0"/>
              <a:t>(2), 207-218. </a:t>
            </a:r>
          </a:p>
          <a:p>
            <a:pPr marL="346075" indent="-346075">
              <a:lnSpc>
                <a:spcPct val="100000"/>
              </a:lnSpc>
              <a:spcBef>
                <a:spcPts val="0"/>
              </a:spcBef>
              <a:spcAft>
                <a:spcPts val="600"/>
              </a:spcAft>
              <a:buNone/>
            </a:pPr>
            <a:r>
              <a:rPr lang="en-US" sz="900" dirty="0"/>
              <a:t>Bass, B. M., &amp; </a:t>
            </a:r>
            <a:r>
              <a:rPr lang="en-US" sz="900" dirty="0" err="1"/>
              <a:t>Riggio</a:t>
            </a:r>
            <a:r>
              <a:rPr lang="en-US" sz="900" dirty="0"/>
              <a:t>, R. E. (2006). </a:t>
            </a:r>
            <a:r>
              <a:rPr lang="en-US" sz="900" i="1" dirty="0"/>
              <a:t>Transformational leadership</a:t>
            </a:r>
            <a:r>
              <a:rPr lang="en-US" sz="900" dirty="0"/>
              <a:t>. Mahwah, NJ: Erlbaum. </a:t>
            </a:r>
          </a:p>
          <a:p>
            <a:pPr marL="346075" indent="-346075">
              <a:lnSpc>
                <a:spcPct val="100000"/>
              </a:lnSpc>
              <a:spcBef>
                <a:spcPts val="0"/>
              </a:spcBef>
              <a:spcAft>
                <a:spcPts val="600"/>
              </a:spcAft>
              <a:buNone/>
            </a:pPr>
            <a:r>
              <a:rPr lang="en-US" sz="900" dirty="0"/>
              <a:t>Burke, W. W. (2011). A perspective on the field of organization development and change: The </a:t>
            </a:r>
            <a:r>
              <a:rPr lang="en-US" sz="900" dirty="0" err="1"/>
              <a:t>Zeigarnik</a:t>
            </a:r>
            <a:r>
              <a:rPr lang="en-US" sz="900" dirty="0"/>
              <a:t> effect. </a:t>
            </a:r>
            <a:r>
              <a:rPr lang="en-US" sz="900" i="1" dirty="0"/>
              <a:t>Journal of Applied Behavioral Science, 47</a:t>
            </a:r>
            <a:r>
              <a:rPr lang="en-US" sz="900" dirty="0"/>
              <a:t>(2), 143- 167. </a:t>
            </a:r>
          </a:p>
          <a:p>
            <a:pPr marL="346075" indent="-346075">
              <a:lnSpc>
                <a:spcPct val="100000"/>
              </a:lnSpc>
              <a:spcBef>
                <a:spcPts val="0"/>
              </a:spcBef>
              <a:spcAft>
                <a:spcPts val="600"/>
              </a:spcAft>
              <a:buNone/>
            </a:pPr>
            <a:r>
              <a:rPr lang="en-US" sz="900" dirty="0" err="1"/>
              <a:t>Cândido</a:t>
            </a:r>
            <a:r>
              <a:rPr lang="en-US" sz="900" dirty="0"/>
              <a:t>, C. J.F., &amp; S.P. Santos. (2015). Strategy implementation: What is the failure rate? </a:t>
            </a:r>
            <a:r>
              <a:rPr lang="en-US" sz="900" i="1" dirty="0"/>
              <a:t>Journal of Management &amp; Organization, 21</a:t>
            </a:r>
            <a:r>
              <a:rPr lang="en-US" sz="900" dirty="0"/>
              <a:t>(2), 237-262.</a:t>
            </a:r>
            <a:r>
              <a:rPr lang="en-US" sz="900" i="1" dirty="0"/>
              <a:t> </a:t>
            </a:r>
            <a:endParaRPr lang="en-US" sz="900" dirty="0"/>
          </a:p>
          <a:p>
            <a:pPr marL="346075" indent="-346075">
              <a:lnSpc>
                <a:spcPct val="100000"/>
              </a:lnSpc>
              <a:spcBef>
                <a:spcPts val="0"/>
              </a:spcBef>
              <a:spcAft>
                <a:spcPts val="600"/>
              </a:spcAft>
              <a:buNone/>
            </a:pPr>
            <a:r>
              <a:rPr lang="en-US" sz="900" dirty="0"/>
              <a:t>Carter, M. Z., </a:t>
            </a:r>
            <a:r>
              <a:rPr lang="en-US" sz="900" dirty="0" err="1"/>
              <a:t>Armenakis</a:t>
            </a:r>
            <a:r>
              <a:rPr lang="en-US" sz="900" dirty="0"/>
              <a:t>, A. A., </a:t>
            </a:r>
            <a:r>
              <a:rPr lang="en-US" sz="900" dirty="0" err="1"/>
              <a:t>Feild</a:t>
            </a:r>
            <a:r>
              <a:rPr lang="en-US" sz="900" dirty="0"/>
              <a:t>, H. S., &amp; </a:t>
            </a:r>
            <a:r>
              <a:rPr lang="en-US" sz="900" dirty="0" err="1"/>
              <a:t>Mossholder</a:t>
            </a:r>
            <a:r>
              <a:rPr lang="en-US" sz="900" dirty="0"/>
              <a:t>, K. W. (2013). Transformational leadership, relationship quality, and employee performance during continuous incremental organizational change. </a:t>
            </a:r>
            <a:r>
              <a:rPr lang="en-US" sz="900" i="1" dirty="0"/>
              <a:t>Journal of Organizational Behavior, 34</a:t>
            </a:r>
            <a:r>
              <a:rPr lang="en-US" sz="900" dirty="0"/>
              <a:t>(7), 942-958. </a:t>
            </a:r>
          </a:p>
          <a:p>
            <a:pPr marL="346075" indent="-346075">
              <a:lnSpc>
                <a:spcPct val="100000"/>
              </a:lnSpc>
              <a:spcBef>
                <a:spcPts val="0"/>
              </a:spcBef>
              <a:spcAft>
                <a:spcPts val="600"/>
              </a:spcAft>
              <a:buNone/>
            </a:pPr>
            <a:r>
              <a:rPr lang="en-US" sz="900" dirty="0"/>
              <a:t>Decker, P., Durand, R., Mayfield, C. O., McCormack, C., Skinner, D., &amp; Perdue, G. (2012). Predicting implementation failure in organization change.</a:t>
            </a:r>
            <a:r>
              <a:rPr lang="en-US" sz="900" i="1" dirty="0"/>
              <a:t> Journal of </a:t>
            </a:r>
            <a:r>
              <a:rPr lang="en-US" sz="900" i="1" dirty="0">
                <a:solidFill>
                  <a:schemeClr val="tx2">
                    <a:lumMod val="75000"/>
                    <a:lumOff val="25000"/>
                  </a:schemeClr>
                </a:solidFill>
              </a:rPr>
              <a:t>Organizational Culture, Communications &amp; Conflict, 16</a:t>
            </a:r>
            <a:r>
              <a:rPr lang="en-US" sz="900" dirty="0">
                <a:solidFill>
                  <a:schemeClr val="tx2">
                    <a:lumMod val="75000"/>
                    <a:lumOff val="25000"/>
                  </a:schemeClr>
                </a:solidFill>
              </a:rPr>
              <a:t>(2), 39-59. </a:t>
            </a:r>
          </a:p>
          <a:p>
            <a:pPr marL="0" indent="0">
              <a:spcBef>
                <a:spcPts val="0"/>
              </a:spcBef>
              <a:spcAft>
                <a:spcPts val="600"/>
              </a:spcAft>
              <a:buNone/>
            </a:pPr>
            <a:r>
              <a:rPr lang="en-US" sz="900" dirty="0">
                <a:solidFill>
                  <a:schemeClr val="tx2">
                    <a:lumMod val="75000"/>
                    <a:lumOff val="25000"/>
                  </a:schemeClr>
                </a:solidFill>
              </a:rPr>
              <a:t>Deming, W.E. (2000). </a:t>
            </a:r>
            <a:r>
              <a:rPr lang="en-US" sz="900" i="1" dirty="0">
                <a:solidFill>
                  <a:schemeClr val="tx2">
                    <a:lumMod val="75000"/>
                    <a:lumOff val="25000"/>
                  </a:schemeClr>
                </a:solidFill>
              </a:rPr>
              <a:t>Out of the crisis (reprint). </a:t>
            </a:r>
            <a:r>
              <a:rPr lang="en-US" sz="900" dirty="0">
                <a:solidFill>
                  <a:schemeClr val="tx2">
                    <a:lumMod val="75000"/>
                    <a:lumOff val="25000"/>
                  </a:schemeClr>
                </a:solidFill>
              </a:rPr>
              <a:t>Cambridge, MA: The MIT Press. </a:t>
            </a:r>
          </a:p>
          <a:p>
            <a:pPr marL="350838" indent="-350838">
              <a:spcBef>
                <a:spcPts val="0"/>
              </a:spcBef>
              <a:spcAft>
                <a:spcPts val="600"/>
              </a:spcAft>
              <a:buNone/>
            </a:pPr>
            <a:r>
              <a:rPr lang="en-US" sz="900" dirty="0" err="1"/>
              <a:t>Dvir</a:t>
            </a:r>
            <a:r>
              <a:rPr lang="en-US" sz="900" dirty="0"/>
              <a:t>, T., Eden, D., </a:t>
            </a:r>
            <a:r>
              <a:rPr lang="en-US" sz="900" dirty="0" err="1"/>
              <a:t>Avolio</a:t>
            </a:r>
            <a:r>
              <a:rPr lang="en-US" sz="900" dirty="0"/>
              <a:t>, B.J. and Shamir, B. (2002). Impact of transformational leadership on follower development and performance: A field experiment. </a:t>
            </a:r>
            <a:r>
              <a:rPr lang="en-US" sz="900" i="1" dirty="0"/>
              <a:t>Academy of Management Journal, 45</a:t>
            </a:r>
            <a:r>
              <a:rPr lang="en-US" sz="900" dirty="0"/>
              <a:t>(4), 735-744.  </a:t>
            </a:r>
          </a:p>
          <a:p>
            <a:pPr marL="0" indent="0">
              <a:spcBef>
                <a:spcPts val="0"/>
              </a:spcBef>
              <a:spcAft>
                <a:spcPts val="600"/>
              </a:spcAft>
              <a:buNone/>
            </a:pPr>
            <a:r>
              <a:rPr lang="en-US" sz="900" dirty="0">
                <a:solidFill>
                  <a:schemeClr val="tx2">
                    <a:lumMod val="75000"/>
                    <a:lumOff val="25000"/>
                  </a:schemeClr>
                </a:solidFill>
              </a:rPr>
              <a:t>Edelman, D., Marston, N., &amp; Willmott, P. (2015, October). How to scale your own digital disruption [Web log post]. </a:t>
            </a:r>
            <a:r>
              <a:rPr lang="en-US" sz="900" i="1" dirty="0">
                <a:solidFill>
                  <a:schemeClr val="tx2">
                    <a:lumMod val="75000"/>
                    <a:lumOff val="25000"/>
                  </a:schemeClr>
                </a:solidFill>
              </a:rPr>
              <a:t>McKinsey &amp; Company.</a:t>
            </a:r>
          </a:p>
        </p:txBody>
      </p:sp>
    </p:spTree>
    <p:extLst>
      <p:ext uri="{BB962C8B-B14F-4D97-AF65-F5344CB8AC3E}">
        <p14:creationId xmlns:p14="http://schemas.microsoft.com/office/powerpoint/2010/main" val="108823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lstStyle/>
          <a:p>
            <a:pPr marL="350838" indent="-341313">
              <a:spcBef>
                <a:spcPts val="0"/>
              </a:spcBef>
              <a:spcAft>
                <a:spcPts val="600"/>
              </a:spcAft>
              <a:buNone/>
            </a:pPr>
            <a:r>
              <a:rPr lang="en-US" sz="900" dirty="0">
                <a:solidFill>
                  <a:schemeClr val="tx2">
                    <a:lumMod val="75000"/>
                    <a:lumOff val="25000"/>
                  </a:schemeClr>
                </a:solidFill>
              </a:rPr>
              <a:t>Herold, </a:t>
            </a:r>
            <a:r>
              <a:rPr lang="en-US" sz="900" dirty="0" err="1">
                <a:solidFill>
                  <a:schemeClr val="tx2">
                    <a:lumMod val="75000"/>
                    <a:lumOff val="25000"/>
                  </a:schemeClr>
                </a:solidFill>
              </a:rPr>
              <a:t>Fedor</a:t>
            </a:r>
            <a:r>
              <a:rPr lang="en-US" sz="900" dirty="0">
                <a:solidFill>
                  <a:schemeClr val="tx2">
                    <a:lumMod val="75000"/>
                    <a:lumOff val="25000"/>
                  </a:schemeClr>
                </a:solidFill>
              </a:rPr>
              <a:t>, Caldwell, &amp; Liu. (2008). The effects of transformational and change leadership on employees’ commitment to a change: A multi-level study. </a:t>
            </a:r>
            <a:r>
              <a:rPr lang="en-US" sz="900" i="1" dirty="0">
                <a:solidFill>
                  <a:schemeClr val="tx2">
                    <a:lumMod val="75000"/>
                    <a:lumOff val="25000"/>
                  </a:schemeClr>
                </a:solidFill>
              </a:rPr>
              <a:t>Journal of Applied Psychology, 93</a:t>
            </a:r>
            <a:r>
              <a:rPr lang="en-US" sz="900" dirty="0">
                <a:solidFill>
                  <a:schemeClr val="tx2">
                    <a:lumMod val="75000"/>
                    <a:lumOff val="25000"/>
                  </a:schemeClr>
                </a:solidFill>
              </a:rPr>
              <a:t>(2), 346-357.</a:t>
            </a:r>
          </a:p>
          <a:p>
            <a:pPr marL="350838" indent="-341313">
              <a:spcBef>
                <a:spcPts val="0"/>
              </a:spcBef>
              <a:spcAft>
                <a:spcPts val="600"/>
              </a:spcAft>
              <a:buNone/>
            </a:pPr>
            <a:r>
              <a:rPr lang="en-US" sz="900" dirty="0" err="1"/>
              <a:t>Irshad</a:t>
            </a:r>
            <a:r>
              <a:rPr lang="en-US" sz="900" dirty="0"/>
              <a:t>, R., &amp; Hashmi, M. S. (2014). How transformational leadership is related to organizational citizenship behavior? The mediating role of emotional intelligence.</a:t>
            </a:r>
            <a:r>
              <a:rPr lang="en-US" sz="900" i="1" dirty="0"/>
              <a:t> Pakistan Journal of Commerce &amp; Social Sciences, 8</a:t>
            </a:r>
            <a:r>
              <a:rPr lang="en-US" sz="900" dirty="0"/>
              <a:t>(2), 413-425.  </a:t>
            </a:r>
            <a:endParaRPr lang="en-US" sz="900" dirty="0">
              <a:solidFill>
                <a:schemeClr val="tx2">
                  <a:lumMod val="75000"/>
                  <a:lumOff val="25000"/>
                </a:schemeClr>
              </a:solidFill>
            </a:endParaRPr>
          </a:p>
          <a:p>
            <a:pPr marL="0" indent="0">
              <a:spcBef>
                <a:spcPts val="0"/>
              </a:spcBef>
              <a:spcAft>
                <a:spcPts val="600"/>
              </a:spcAft>
              <a:buNone/>
            </a:pPr>
            <a:r>
              <a:rPr lang="en-US" sz="900" dirty="0">
                <a:solidFill>
                  <a:schemeClr val="tx2">
                    <a:lumMod val="75000"/>
                    <a:lumOff val="25000"/>
                  </a:schemeClr>
                </a:solidFill>
              </a:rPr>
              <a:t>Kotter, J. P. (1996). </a:t>
            </a:r>
            <a:r>
              <a:rPr lang="en-US" sz="900" i="1" dirty="0">
                <a:solidFill>
                  <a:schemeClr val="tx2">
                    <a:lumMod val="75000"/>
                    <a:lumOff val="25000"/>
                  </a:schemeClr>
                </a:solidFill>
              </a:rPr>
              <a:t>Leading change</a:t>
            </a:r>
            <a:r>
              <a:rPr lang="en-US" sz="900" dirty="0">
                <a:solidFill>
                  <a:schemeClr val="tx2">
                    <a:lumMod val="75000"/>
                    <a:lumOff val="25000"/>
                  </a:schemeClr>
                </a:solidFill>
              </a:rPr>
              <a:t>. Boston, MA: Harvard Business School Press.</a:t>
            </a:r>
          </a:p>
          <a:p>
            <a:pPr marL="346075" indent="-346075">
              <a:spcBef>
                <a:spcPts val="0"/>
              </a:spcBef>
              <a:spcAft>
                <a:spcPts val="600"/>
              </a:spcAft>
              <a:buNone/>
            </a:pPr>
            <a:r>
              <a:rPr lang="en-US" sz="900" dirty="0" err="1"/>
              <a:t>Nemanich</a:t>
            </a:r>
            <a:r>
              <a:rPr lang="en-US" sz="900" dirty="0"/>
              <a:t>, L. A., &amp; Keller, R. T. (2007). Transformational leadership in an acquisition: A field study of employees. </a:t>
            </a:r>
            <a:r>
              <a:rPr lang="en-US" sz="900" i="1" dirty="0"/>
              <a:t>Leadership Quarterly, 18</a:t>
            </a:r>
            <a:r>
              <a:rPr lang="en-US" sz="900" dirty="0"/>
              <a:t>(1), 49-68. </a:t>
            </a:r>
            <a:endParaRPr lang="en-US" sz="900" dirty="0">
              <a:solidFill>
                <a:schemeClr val="tx2">
                  <a:lumMod val="75000"/>
                  <a:lumOff val="25000"/>
                </a:schemeClr>
              </a:solidFill>
            </a:endParaRPr>
          </a:p>
          <a:p>
            <a:pPr marL="346075" indent="-346075">
              <a:spcBef>
                <a:spcPts val="0"/>
              </a:spcBef>
              <a:spcAft>
                <a:spcPts val="600"/>
              </a:spcAft>
              <a:buNone/>
            </a:pPr>
            <a:r>
              <a:rPr lang="en-US" sz="900" dirty="0">
                <a:solidFill>
                  <a:schemeClr val="tx2">
                    <a:lumMod val="75000"/>
                    <a:lumOff val="25000"/>
                  </a:schemeClr>
                </a:solidFill>
              </a:rPr>
              <a:t>Novellino, T. (2015, June 4). Don’t get cozy, Fortune 500: It’s do-or-die time for digital disruption [Web log post]. </a:t>
            </a:r>
            <a:r>
              <a:rPr lang="en-US" sz="900" i="1" dirty="0">
                <a:solidFill>
                  <a:schemeClr val="tx2">
                    <a:lumMod val="75000"/>
                    <a:lumOff val="25000"/>
                  </a:schemeClr>
                </a:solidFill>
              </a:rPr>
              <a:t>New York Business Journal.</a:t>
            </a:r>
          </a:p>
          <a:p>
            <a:pPr marL="346075" indent="-346075">
              <a:spcBef>
                <a:spcPts val="0"/>
              </a:spcBef>
              <a:spcAft>
                <a:spcPts val="600"/>
              </a:spcAft>
              <a:buNone/>
            </a:pPr>
            <a:r>
              <a:rPr lang="en-US" sz="900" dirty="0"/>
              <a:t>Parry, K. W., &amp; Sinha, P. N. (2005). Researching the trainability of transformational organizational leadership.</a:t>
            </a:r>
            <a:r>
              <a:rPr lang="en-US" sz="900" i="1" dirty="0"/>
              <a:t> Human Resource Development International, 8</a:t>
            </a:r>
            <a:r>
              <a:rPr lang="en-US" sz="900" dirty="0"/>
              <a:t>(2), 165-183. </a:t>
            </a:r>
            <a:endParaRPr lang="en-US" sz="900" dirty="0">
              <a:solidFill>
                <a:schemeClr val="tx2">
                  <a:lumMod val="75000"/>
                  <a:lumOff val="25000"/>
                </a:schemeClr>
              </a:solidFill>
            </a:endParaRPr>
          </a:p>
          <a:p>
            <a:pPr marL="346075" indent="-346075">
              <a:spcBef>
                <a:spcPts val="0"/>
              </a:spcBef>
              <a:spcAft>
                <a:spcPts val="600"/>
              </a:spcAft>
              <a:buNone/>
            </a:pPr>
            <a:r>
              <a:rPr lang="en-US" sz="900" dirty="0" err="1"/>
              <a:t>Pawar</a:t>
            </a:r>
            <a:r>
              <a:rPr lang="en-US" sz="900" dirty="0"/>
              <a:t>, B. S., &amp; Eastman, K. K. (1997). The nature and implications of contextual influences on transformational leadership: A conceptual examination. </a:t>
            </a:r>
            <a:r>
              <a:rPr lang="en-US" sz="900" i="1" dirty="0"/>
              <a:t>Academy of Management Review,</a:t>
            </a:r>
            <a:r>
              <a:rPr lang="en-US" sz="900" dirty="0"/>
              <a:t> 22, 80–109. </a:t>
            </a:r>
            <a:endParaRPr lang="en-US" sz="900" dirty="0">
              <a:solidFill>
                <a:schemeClr val="tx2">
                  <a:lumMod val="75000"/>
                  <a:lumOff val="25000"/>
                </a:schemeClr>
              </a:solidFill>
            </a:endParaRPr>
          </a:p>
          <a:p>
            <a:pPr marL="346075" indent="-346075">
              <a:spcBef>
                <a:spcPts val="0"/>
              </a:spcBef>
              <a:spcAft>
                <a:spcPts val="600"/>
              </a:spcAft>
              <a:buNone/>
            </a:pPr>
            <a:r>
              <a:rPr lang="en-US" sz="900" dirty="0">
                <a:solidFill>
                  <a:schemeClr val="tx2">
                    <a:lumMod val="75000"/>
                    <a:lumOff val="25000"/>
                  </a:schemeClr>
                </a:solidFill>
              </a:rPr>
              <a:t>Shin, J., Taylor, M. S., &amp; </a:t>
            </a:r>
            <a:r>
              <a:rPr lang="en-US" sz="900" dirty="0" err="1">
                <a:solidFill>
                  <a:schemeClr val="tx2">
                    <a:lumMod val="75000"/>
                    <a:lumOff val="25000"/>
                  </a:schemeClr>
                </a:solidFill>
              </a:rPr>
              <a:t>Seo</a:t>
            </a:r>
            <a:r>
              <a:rPr lang="en-US" sz="900" dirty="0">
                <a:solidFill>
                  <a:schemeClr val="tx2">
                    <a:lumMod val="75000"/>
                    <a:lumOff val="25000"/>
                  </a:schemeClr>
                </a:solidFill>
              </a:rPr>
              <a:t>, M.-G. (2012). Resources for change: The relationships of organizational inducements and psychological resilience to employees’ attitudes and </a:t>
            </a:r>
            <a:r>
              <a:rPr lang="en-US" sz="900" dirty="0"/>
              <a:t>behaviors toward organizational change. </a:t>
            </a:r>
            <a:r>
              <a:rPr lang="en-US" sz="900" i="1" dirty="0"/>
              <a:t>Academy of Management Journal, 55</a:t>
            </a:r>
            <a:r>
              <a:rPr lang="en-US" sz="900" dirty="0"/>
              <a:t>, 727-748. </a:t>
            </a:r>
          </a:p>
          <a:p>
            <a:pPr marL="346075" indent="-346075">
              <a:spcBef>
                <a:spcPts val="0"/>
              </a:spcBef>
              <a:spcAft>
                <a:spcPts val="600"/>
              </a:spcAft>
              <a:buNone/>
            </a:pPr>
            <a:r>
              <a:rPr lang="en-US" sz="900" dirty="0"/>
              <a:t>Smith, M. E. (2002). Success rates for different types of organizational change.</a:t>
            </a:r>
            <a:r>
              <a:rPr lang="en-US" sz="900" i="1" dirty="0"/>
              <a:t> Performance Improvement, 41</a:t>
            </a:r>
            <a:r>
              <a:rPr lang="en-US" sz="900" dirty="0"/>
              <a:t>(1), 26-33.</a:t>
            </a:r>
          </a:p>
          <a:p>
            <a:pPr marL="0" indent="0">
              <a:buNone/>
            </a:pPr>
            <a:endParaRPr lang="en-US" dirty="0"/>
          </a:p>
        </p:txBody>
      </p:sp>
    </p:spTree>
    <p:extLst>
      <p:ext uri="{BB962C8B-B14F-4D97-AF65-F5344CB8AC3E}">
        <p14:creationId xmlns:p14="http://schemas.microsoft.com/office/powerpoint/2010/main" val="1910375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0169" y="1588168"/>
            <a:ext cx="4414991" cy="1015663"/>
          </a:xfrm>
          <a:prstGeom prst="rect">
            <a:avLst/>
          </a:prstGeom>
          <a:noFill/>
        </p:spPr>
        <p:txBody>
          <a:bodyPr wrap="none" rtlCol="0">
            <a:spAutoFit/>
          </a:bodyPr>
          <a:lstStyle/>
          <a:p>
            <a:pPr algn="l"/>
            <a:r>
              <a:rPr lang="en-US" sz="6000" b="1" dirty="0">
                <a:solidFill>
                  <a:schemeClr val="bg1"/>
                </a:solidFill>
              </a:rPr>
              <a:t>Questions?</a:t>
            </a:r>
          </a:p>
        </p:txBody>
      </p:sp>
    </p:spTree>
    <p:extLst>
      <p:ext uri="{BB962C8B-B14F-4D97-AF65-F5344CB8AC3E}">
        <p14:creationId xmlns:p14="http://schemas.microsoft.com/office/powerpoint/2010/main" val="1550900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themes of DevOps adoption</a:t>
            </a:r>
          </a:p>
        </p:txBody>
      </p:sp>
      <p:sp>
        <p:nvSpPr>
          <p:cNvPr id="5" name="Content Placeholder 4"/>
          <p:cNvSpPr>
            <a:spLocks noGrp="1"/>
          </p:cNvSpPr>
          <p:nvPr>
            <p:ph idx="1"/>
          </p:nvPr>
        </p:nvSpPr>
        <p:spPr/>
        <p:txBody>
          <a:bodyPr/>
          <a:lstStyle/>
          <a:p>
            <a:r>
              <a:rPr lang="en-US" dirty="0"/>
              <a:t>Value streams &amp; organizational design principles/patterns</a:t>
            </a:r>
          </a:p>
          <a:p>
            <a:r>
              <a:rPr lang="en-US" dirty="0"/>
              <a:t>Leaning out development, reducing batch sizes</a:t>
            </a:r>
          </a:p>
          <a:p>
            <a:r>
              <a:rPr lang="en-US" dirty="0"/>
              <a:t>Streamline deployment </a:t>
            </a:r>
            <a:r>
              <a:rPr lang="mr-IN" dirty="0"/>
              <a:t>–</a:t>
            </a:r>
            <a:r>
              <a:rPr lang="en-US" dirty="0"/>
              <a:t> automated testing, CI, CD, auto deploy</a:t>
            </a:r>
          </a:p>
          <a:p>
            <a:r>
              <a:rPr lang="en-US" dirty="0"/>
              <a:t>Feedback via telemetry, A/B testing, reviews</a:t>
            </a:r>
          </a:p>
          <a:p>
            <a:r>
              <a:rPr lang="en-US" dirty="0"/>
              <a:t>Building a learning organization, fast PCDA cycles</a:t>
            </a:r>
          </a:p>
          <a:p>
            <a:r>
              <a:rPr lang="en-US" dirty="0"/>
              <a:t>Automated change management &amp; environment builds</a:t>
            </a:r>
          </a:p>
          <a:p>
            <a:r>
              <a:rPr lang="en-US" dirty="0"/>
              <a:t>Integrated security, governance into automation</a:t>
            </a:r>
          </a:p>
          <a:p>
            <a:endParaRPr lang="en-US" dirty="0"/>
          </a:p>
        </p:txBody>
      </p:sp>
      <p:pic>
        <p:nvPicPr>
          <p:cNvPr id="6" name="Picture 5"/>
          <p:cNvPicPr>
            <a:picLocks noChangeAspect="1"/>
          </p:cNvPicPr>
          <p:nvPr/>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61696" y="2489005"/>
            <a:ext cx="1715066" cy="2595200"/>
          </a:xfrm>
          <a:prstGeom prst="rect">
            <a:avLst/>
          </a:prstGeom>
        </p:spPr>
      </p:pic>
    </p:spTree>
    <p:extLst>
      <p:ext uri="{BB962C8B-B14F-4D97-AF65-F5344CB8AC3E}">
        <p14:creationId xmlns:p14="http://schemas.microsoft.com/office/powerpoint/2010/main" val="7308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subTnLst>
                                    <p:animClr clrSpc="rgb" dir="cw">
                                      <p:cBhvr override="childStyle">
                                        <p:cTn dur="1" fill="hold" display="0" masterRel="nextClick" afterEffect="1"/>
                                        <p:tgtEl>
                                          <p:spTgt spid="5">
                                            <p:txEl>
                                              <p:pRg st="0" end="0"/>
                                            </p:txEl>
                                          </p:spTgt>
                                        </p:tgtEl>
                                        <p:attrNameLst>
                                          <p:attrName>ppt_c</p:attrName>
                                        </p:attrNameLst>
                                      </p:cBhvr>
                                      <p:to>
                                        <a:srgbClr val="AAAAAA"/>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subTnLst>
                                    <p:animClr clrSpc="rgb" dir="cw">
                                      <p:cBhvr override="childStyle">
                                        <p:cTn dur="1" fill="hold" display="0" masterRel="nextClick" afterEffect="1"/>
                                        <p:tgtEl>
                                          <p:spTgt spid="5">
                                            <p:txEl>
                                              <p:pRg st="1" end="1"/>
                                            </p:txEl>
                                          </p:spTgt>
                                        </p:tgtEl>
                                        <p:attrNameLst>
                                          <p:attrName>ppt_c</p:attrName>
                                        </p:attrNameLst>
                                      </p:cBhvr>
                                      <p:to>
                                        <a:srgbClr val="AAAAAA"/>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subTnLst>
                                    <p:animClr clrSpc="rgb" dir="cw">
                                      <p:cBhvr override="childStyle">
                                        <p:cTn dur="1" fill="hold" display="0" masterRel="nextClick" afterEffect="1"/>
                                        <p:tgtEl>
                                          <p:spTgt spid="5">
                                            <p:txEl>
                                              <p:pRg st="2" end="2"/>
                                            </p:txEl>
                                          </p:spTgt>
                                        </p:tgtEl>
                                        <p:attrNameLst>
                                          <p:attrName>ppt_c</p:attrName>
                                        </p:attrNameLst>
                                      </p:cBhvr>
                                      <p:to>
                                        <a:srgbClr val="AAAAAA"/>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subTnLst>
                                    <p:animClr clrSpc="rgb" dir="cw">
                                      <p:cBhvr override="childStyle">
                                        <p:cTn dur="1" fill="hold" display="0" masterRel="nextClick" afterEffect="1"/>
                                        <p:tgtEl>
                                          <p:spTgt spid="5">
                                            <p:txEl>
                                              <p:pRg st="3" end="3"/>
                                            </p:txEl>
                                          </p:spTgt>
                                        </p:tgtEl>
                                        <p:attrNameLst>
                                          <p:attrName>ppt_c</p:attrName>
                                        </p:attrNameLst>
                                      </p:cBhvr>
                                      <p:to>
                                        <a:srgbClr val="AAAAAA"/>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subTnLst>
                                    <p:animClr clrSpc="rgb" dir="cw">
                                      <p:cBhvr override="childStyle">
                                        <p:cTn dur="1" fill="hold" display="0" masterRel="nextClick" afterEffect="1"/>
                                        <p:tgtEl>
                                          <p:spTgt spid="5">
                                            <p:txEl>
                                              <p:pRg st="4" end="4"/>
                                            </p:txEl>
                                          </p:spTgt>
                                        </p:tgtEl>
                                        <p:attrNameLst>
                                          <p:attrName>ppt_c</p:attrName>
                                        </p:attrNameLst>
                                      </p:cBhvr>
                                      <p:to>
                                        <a:srgbClr val="AAAAAA"/>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subTnLst>
                                    <p:animClr clrSpc="rgb" dir="cw">
                                      <p:cBhvr override="childStyle">
                                        <p:cTn dur="1" fill="hold" display="0" masterRel="nextClick" afterEffect="1"/>
                                        <p:tgtEl>
                                          <p:spTgt spid="5">
                                            <p:txEl>
                                              <p:pRg st="5" end="5"/>
                                            </p:txEl>
                                          </p:spTgt>
                                        </p:tgtEl>
                                        <p:attrNameLst>
                                          <p:attrName>ppt_c</p:attrName>
                                        </p:attrNameLst>
                                      </p:cBhvr>
                                      <p:to>
                                        <a:srgbClr val="AAAAAA"/>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r="43842" b="46701"/>
          <a:stretch/>
        </p:blipFill>
        <p:spPr>
          <a:xfrm>
            <a:off x="5441497" y="2595563"/>
            <a:ext cx="3702503" cy="2547937"/>
          </a:xfrm>
          <a:prstGeom prst="rect">
            <a:avLst/>
          </a:prstGeom>
        </p:spPr>
      </p:pic>
      <p:sp>
        <p:nvSpPr>
          <p:cNvPr id="2" name="Title 1"/>
          <p:cNvSpPr>
            <a:spLocks noGrp="1"/>
          </p:cNvSpPr>
          <p:nvPr>
            <p:ph type="title"/>
          </p:nvPr>
        </p:nvSpPr>
        <p:spPr/>
        <p:txBody>
          <a:bodyPr/>
          <a:lstStyle/>
          <a:p>
            <a:r>
              <a:rPr lang="en-US" dirty="0"/>
              <a:t>DevOps patterns in SAFe</a:t>
            </a:r>
          </a:p>
        </p:txBody>
      </p:sp>
      <p:sp>
        <p:nvSpPr>
          <p:cNvPr id="3" name="Content Placeholder 2"/>
          <p:cNvSpPr>
            <a:spLocks noGrp="1"/>
          </p:cNvSpPr>
          <p:nvPr>
            <p:ph idx="1"/>
          </p:nvPr>
        </p:nvSpPr>
        <p:spPr/>
        <p:txBody>
          <a:bodyPr/>
          <a:lstStyle/>
          <a:p>
            <a:pPr marL="457200" indent="-457200">
              <a:buFont typeface="+mj-lt"/>
              <a:buAutoNum type="arabicPeriod"/>
            </a:pPr>
            <a:r>
              <a:rPr lang="en-US" dirty="0"/>
              <a:t>Build and maintain a production-equivalent staging environment</a:t>
            </a:r>
          </a:p>
          <a:p>
            <a:pPr marL="457200" indent="-457200">
              <a:buFont typeface="+mj-lt"/>
              <a:buAutoNum type="arabicPeriod"/>
            </a:pPr>
            <a:r>
              <a:rPr lang="en-US" dirty="0"/>
              <a:t>Maintain Dev and Test environments to better match production</a:t>
            </a:r>
          </a:p>
          <a:p>
            <a:pPr marL="457200" indent="-457200">
              <a:buFont typeface="+mj-lt"/>
              <a:buAutoNum type="arabicPeriod"/>
            </a:pPr>
            <a:r>
              <a:rPr lang="en-US" dirty="0"/>
              <a:t>Deploy to staging every iteration; deploy to production frequently</a:t>
            </a:r>
          </a:p>
        </p:txBody>
      </p:sp>
      <p:sp>
        <p:nvSpPr>
          <p:cNvPr id="5" name="Content Placeholder 2"/>
          <p:cNvSpPr txBox="1">
            <a:spLocks/>
          </p:cNvSpPr>
          <p:nvPr/>
        </p:nvSpPr>
        <p:spPr bwMode="auto">
          <a:xfrm>
            <a:off x="394136" y="2595563"/>
            <a:ext cx="4872808" cy="165639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19075" indent="-219075" algn="l" rtl="0" eaLnBrk="1" fontAlgn="base" hangingPunct="1">
              <a:lnSpc>
                <a:spcPct val="110000"/>
              </a:lnSpc>
              <a:spcBef>
                <a:spcPts val="800"/>
              </a:spcBef>
              <a:spcAft>
                <a:spcPts val="800"/>
              </a:spcAft>
              <a:buClr>
                <a:schemeClr val="bg1">
                  <a:lumMod val="65000"/>
                </a:schemeClr>
              </a:buClr>
              <a:buSzPct val="100000"/>
              <a:buFont typeface="Webdings" pitchFamily="18" charset="2"/>
              <a:buChar char="4"/>
              <a:defRPr sz="2000">
                <a:solidFill>
                  <a:srgbClr val="3C3C3C"/>
                </a:solidFill>
                <a:latin typeface="+mn-lt"/>
                <a:ea typeface="+mn-ea"/>
                <a:cs typeface="+mn-cs"/>
              </a:defRPr>
            </a:lvl1pPr>
            <a:lvl2pPr marL="561975" indent="-209550" algn="l" rtl="0" eaLnBrk="1" fontAlgn="base" hangingPunct="1">
              <a:lnSpc>
                <a:spcPct val="110000"/>
              </a:lnSpc>
              <a:spcBef>
                <a:spcPts val="600"/>
              </a:spcBef>
              <a:spcAft>
                <a:spcPts val="600"/>
              </a:spcAft>
              <a:buClr>
                <a:schemeClr val="tx1">
                  <a:lumMod val="50000"/>
                  <a:lumOff val="50000"/>
                </a:schemeClr>
              </a:buClr>
              <a:buSzPct val="117000"/>
              <a:buFont typeface="Arial Black" pitchFamily="34" charset="0"/>
              <a:buChar char="–"/>
              <a:defRPr sz="1800">
                <a:solidFill>
                  <a:srgbClr val="3C3C3C"/>
                </a:solidFill>
                <a:latin typeface="+mn-lt"/>
                <a:cs typeface="+mn-cs"/>
              </a:defRPr>
            </a:lvl2pPr>
            <a:lvl3pPr marL="771525" indent="-171450" algn="l" rtl="0" eaLnBrk="1" fontAlgn="base" hangingPunct="1">
              <a:lnSpc>
                <a:spcPct val="110000"/>
              </a:lnSpc>
              <a:spcBef>
                <a:spcPts val="600"/>
              </a:spcBef>
              <a:spcAft>
                <a:spcPts val="600"/>
              </a:spcAft>
              <a:buClr>
                <a:schemeClr val="tx1">
                  <a:lumMod val="50000"/>
                  <a:lumOff val="50000"/>
                </a:schemeClr>
              </a:buClr>
              <a:buSzPct val="117000"/>
              <a:buFont typeface="Lucida Grande"/>
              <a:buChar char="-"/>
              <a:defRPr lang="en-US" altLang="en-US" sz="1800">
                <a:solidFill>
                  <a:srgbClr val="3C3C3C"/>
                </a:solidFill>
                <a:latin typeface="+mn-lt"/>
                <a:cs typeface="+mn-cs"/>
              </a:defRPr>
            </a:lvl3pPr>
            <a:lvl4pPr marL="1071563" indent="-214313" algn="l" rtl="0" eaLnBrk="1" fontAlgn="base" hangingPunct="1">
              <a:lnSpc>
                <a:spcPct val="110000"/>
              </a:lnSpc>
              <a:spcBef>
                <a:spcPts val="225"/>
              </a:spcBef>
              <a:spcAft>
                <a:spcPts val="225"/>
              </a:spcAft>
              <a:buClr>
                <a:schemeClr val="tx1">
                  <a:lumMod val="75000"/>
                  <a:lumOff val="25000"/>
                </a:schemeClr>
              </a:buClr>
              <a:buSzPct val="110000"/>
              <a:buFont typeface="Arial Black" pitchFamily="34" charset="0"/>
              <a:buChar char="–"/>
              <a:defRPr sz="1800" baseline="0">
                <a:solidFill>
                  <a:schemeClr val="tx1"/>
                </a:solidFill>
                <a:latin typeface="+mn-lt"/>
                <a:cs typeface="+mn-cs"/>
              </a:defRPr>
            </a:lvl4pPr>
            <a:lvl5pPr marL="1246585" indent="-170260" algn="l" rtl="0" eaLnBrk="1" fontAlgn="base" hangingPunct="1">
              <a:lnSpc>
                <a:spcPct val="110000"/>
              </a:lnSpc>
              <a:spcBef>
                <a:spcPts val="225"/>
              </a:spcBef>
              <a:spcAft>
                <a:spcPts val="225"/>
              </a:spcAft>
              <a:buClr>
                <a:schemeClr val="tx1">
                  <a:lumMod val="75000"/>
                  <a:lumOff val="25000"/>
                </a:schemeClr>
              </a:buClr>
              <a:buSzPct val="110000"/>
              <a:buFont typeface="Arial Black" pitchFamily="34" charset="0"/>
              <a:buChar char="–"/>
              <a:defRPr sz="1200">
                <a:solidFill>
                  <a:schemeClr val="tx1"/>
                </a:solidFill>
                <a:latin typeface="+mn-lt"/>
                <a:cs typeface="+mn-cs"/>
              </a:defRPr>
            </a:lvl5pPr>
            <a:lvl6pPr marL="15418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6pPr>
            <a:lvl7pPr marL="18847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7pPr>
            <a:lvl8pPr marL="22276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8pPr>
            <a:lvl9pPr marL="2570560" indent="-236935" algn="l" rtl="0" eaLnBrk="1" fontAlgn="base" hangingPunct="1">
              <a:spcBef>
                <a:spcPct val="20000"/>
              </a:spcBef>
              <a:spcAft>
                <a:spcPct val="0"/>
              </a:spcAft>
              <a:buClr>
                <a:schemeClr val="folHlink"/>
              </a:buClr>
              <a:buSzPct val="80000"/>
              <a:buFont typeface="Wingdings" pitchFamily="2" charset="2"/>
              <a:buChar char="§"/>
              <a:defRPr sz="1500">
                <a:solidFill>
                  <a:schemeClr val="tx1"/>
                </a:solidFill>
                <a:latin typeface="+mn-lt"/>
                <a:cs typeface="+mn-cs"/>
              </a:defRPr>
            </a:lvl9pPr>
          </a:lstStyle>
          <a:p>
            <a:pPr marL="457200" indent="-457200">
              <a:buFont typeface="+mj-lt"/>
              <a:buAutoNum type="arabicPeriod" startAt="4"/>
            </a:pPr>
            <a:r>
              <a:rPr lang="en-US" kern="0" dirty="0">
                <a:solidFill>
                  <a:schemeClr val="tx2">
                    <a:lumMod val="75000"/>
                    <a:lumOff val="25000"/>
                  </a:schemeClr>
                </a:solidFill>
              </a:rPr>
              <a:t>Put everything under version control</a:t>
            </a:r>
          </a:p>
          <a:p>
            <a:pPr marL="457200" indent="-457200">
              <a:buFont typeface="+mj-lt"/>
              <a:buAutoNum type="arabicPeriod" startAt="4"/>
            </a:pPr>
            <a:r>
              <a:rPr lang="en-US" kern="0" dirty="0"/>
              <a:t>Start creating the ability to automatically build environments</a:t>
            </a:r>
          </a:p>
          <a:p>
            <a:pPr marL="457200" indent="-457200">
              <a:buFont typeface="+mj-lt"/>
              <a:buAutoNum type="arabicPeriod" startAt="4"/>
            </a:pPr>
            <a:r>
              <a:rPr lang="en-US" kern="0" dirty="0"/>
              <a:t>Start automating the actual deployment process</a:t>
            </a:r>
          </a:p>
        </p:txBody>
      </p:sp>
    </p:spTree>
    <p:extLst>
      <p:ext uri="{BB962C8B-B14F-4D97-AF65-F5344CB8AC3E}">
        <p14:creationId xmlns:p14="http://schemas.microsoft.com/office/powerpoint/2010/main" val="184780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AAAAAA"/>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AAAAAA"/>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AAAAAA"/>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subTnLst>
                                    <p:animClr clrSpc="rgb" dir="cw">
                                      <p:cBhvr override="childStyle">
                                        <p:cTn dur="1" fill="hold" display="0" masterRel="nextClick" afterEffect="1"/>
                                        <p:tgtEl>
                                          <p:spTgt spid="5">
                                            <p:txEl>
                                              <p:pRg st="0" end="0"/>
                                            </p:txEl>
                                          </p:spTgt>
                                        </p:tgtEl>
                                        <p:attrNameLst>
                                          <p:attrName>ppt_c</p:attrName>
                                        </p:attrNameLst>
                                      </p:cBhvr>
                                      <p:to>
                                        <a:srgbClr val="AAAAAA"/>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subTnLst>
                                    <p:animClr clrSpc="rgb" dir="cw">
                                      <p:cBhvr override="childStyle">
                                        <p:cTn dur="1" fill="hold" display="0" masterRel="nextClick" afterEffect="1"/>
                                        <p:tgtEl>
                                          <p:spTgt spid="5">
                                            <p:txEl>
                                              <p:pRg st="1" end="1"/>
                                            </p:txEl>
                                          </p:spTgt>
                                        </p:tgtEl>
                                        <p:attrNameLst>
                                          <p:attrName>ppt_c</p:attrName>
                                        </p:attrNameLst>
                                      </p:cBhvr>
                                      <p:to>
                                        <a:srgbClr val="AAAAAA"/>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fade">
                                      <p:cBhvr>
                                        <p:cTn id="3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7301" y="1828801"/>
            <a:ext cx="4622792" cy="523220"/>
          </a:xfrm>
          <a:prstGeom prst="rect">
            <a:avLst/>
          </a:prstGeom>
          <a:noFill/>
        </p:spPr>
        <p:txBody>
          <a:bodyPr wrap="square" rtlCol="0">
            <a:spAutoFit/>
          </a:bodyPr>
          <a:lstStyle/>
          <a:p>
            <a:pPr algn="l"/>
            <a:r>
              <a:rPr lang="en-US" sz="2800" b="1" i="1" dirty="0">
                <a:solidFill>
                  <a:schemeClr val="bg1"/>
                </a:solidFill>
              </a:rPr>
              <a:t>DevOps adoption</a:t>
            </a:r>
            <a:endParaRPr lang="en-US" sz="2800" b="1" i="1" dirty="0">
              <a:solidFill>
                <a:schemeClr val="accent3"/>
              </a:solidFill>
            </a:endParaRPr>
          </a:p>
        </p:txBody>
      </p:sp>
      <p:sp>
        <p:nvSpPr>
          <p:cNvPr id="2" name="Rectangle 1"/>
          <p:cNvSpPr/>
          <p:nvPr/>
        </p:nvSpPr>
        <p:spPr>
          <a:xfrm>
            <a:off x="3935863" y="1828801"/>
            <a:ext cx="4410182" cy="523220"/>
          </a:xfrm>
          <a:prstGeom prst="rect">
            <a:avLst/>
          </a:prstGeom>
        </p:spPr>
        <p:txBody>
          <a:bodyPr wrap="none">
            <a:spAutoFit/>
          </a:bodyPr>
          <a:lstStyle/>
          <a:p>
            <a:r>
              <a:rPr lang="en-US" sz="2800" b="1" i="1" dirty="0">
                <a:solidFill>
                  <a:schemeClr val="bg2">
                    <a:lumMod val="75000"/>
                  </a:schemeClr>
                </a:solidFill>
              </a:rPr>
              <a:t>-&gt;</a:t>
            </a:r>
            <a:r>
              <a:rPr lang="en-US" sz="2800" b="1" i="1" dirty="0">
                <a:solidFill>
                  <a:schemeClr val="accent3"/>
                </a:solidFill>
              </a:rPr>
              <a:t> organizational change</a:t>
            </a:r>
          </a:p>
        </p:txBody>
      </p:sp>
    </p:spTree>
    <p:extLst>
      <p:ext uri="{BB962C8B-B14F-4D97-AF65-F5344CB8AC3E}">
        <p14:creationId xmlns:p14="http://schemas.microsoft.com/office/powerpoint/2010/main" val="3368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2055" y="1609595"/>
            <a:ext cx="4365298" cy="830997"/>
          </a:xfrm>
          <a:prstGeom prst="rect">
            <a:avLst/>
          </a:prstGeom>
          <a:noFill/>
        </p:spPr>
        <p:txBody>
          <a:bodyPr wrap="none" rtlCol="0">
            <a:spAutoFit/>
          </a:bodyPr>
          <a:lstStyle/>
          <a:p>
            <a:pPr algn="l"/>
            <a:r>
              <a:rPr lang="en-US" sz="4800" dirty="0"/>
              <a:t>Change is hard</a:t>
            </a:r>
          </a:p>
        </p:txBody>
      </p:sp>
    </p:spTree>
    <p:extLst>
      <p:ext uri="{BB962C8B-B14F-4D97-AF65-F5344CB8AC3E}">
        <p14:creationId xmlns:p14="http://schemas.microsoft.com/office/powerpoint/2010/main" val="139102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2186" y="1634648"/>
            <a:ext cx="6659195" cy="707886"/>
          </a:xfrm>
          <a:prstGeom prst="rect">
            <a:avLst/>
          </a:prstGeom>
          <a:noFill/>
        </p:spPr>
        <p:txBody>
          <a:bodyPr wrap="none" rtlCol="0">
            <a:spAutoFit/>
          </a:bodyPr>
          <a:lstStyle/>
          <a:p>
            <a:pPr algn="l"/>
            <a:r>
              <a:rPr lang="en-US" sz="4000" dirty="0"/>
              <a:t>70% of </a:t>
            </a:r>
            <a:r>
              <a:rPr lang="en-US" sz="4000"/>
              <a:t>change initiatives fail</a:t>
            </a:r>
            <a:endParaRPr lang="en-US" sz="4000" dirty="0"/>
          </a:p>
        </p:txBody>
      </p:sp>
      <p:sp>
        <p:nvSpPr>
          <p:cNvPr id="3" name="TextBox 2"/>
          <p:cNvSpPr txBox="1"/>
          <p:nvPr/>
        </p:nvSpPr>
        <p:spPr>
          <a:xfrm>
            <a:off x="4992698" y="4657858"/>
            <a:ext cx="3974165" cy="338554"/>
          </a:xfrm>
          <a:prstGeom prst="rect">
            <a:avLst/>
          </a:prstGeom>
          <a:noFill/>
        </p:spPr>
        <p:txBody>
          <a:bodyPr wrap="none" rtlCol="0">
            <a:spAutoFit/>
          </a:bodyPr>
          <a:lstStyle/>
          <a:p>
            <a:r>
              <a:rPr lang="en-US" sz="800" dirty="0">
                <a:solidFill>
                  <a:schemeClr val="bg2">
                    <a:lumMod val="50000"/>
                  </a:schemeClr>
                </a:solidFill>
              </a:rPr>
              <a:t>Kotter, J. P. (1996). </a:t>
            </a:r>
            <a:r>
              <a:rPr lang="en-US" sz="800" i="1" dirty="0">
                <a:solidFill>
                  <a:schemeClr val="bg2">
                    <a:lumMod val="50000"/>
                  </a:schemeClr>
                </a:solidFill>
              </a:rPr>
              <a:t>Leading change</a:t>
            </a:r>
            <a:r>
              <a:rPr lang="en-US" sz="800" dirty="0">
                <a:solidFill>
                  <a:schemeClr val="bg2">
                    <a:lumMod val="50000"/>
                  </a:schemeClr>
                </a:solidFill>
              </a:rPr>
              <a:t>. Boston, MA: Harvard Business School Press.</a:t>
            </a:r>
          </a:p>
          <a:p>
            <a:pPr algn="l"/>
            <a:endParaRPr lang="en-US" sz="800" dirty="0">
              <a:solidFill>
                <a:schemeClr val="bg2">
                  <a:lumMod val="50000"/>
                </a:schemeClr>
              </a:solidFill>
            </a:endParaRPr>
          </a:p>
        </p:txBody>
      </p:sp>
      <p:sp>
        <p:nvSpPr>
          <p:cNvPr id="4" name="TextBox 3"/>
          <p:cNvSpPr txBox="1"/>
          <p:nvPr/>
        </p:nvSpPr>
        <p:spPr>
          <a:xfrm>
            <a:off x="6299145" y="2342701"/>
            <a:ext cx="1361270" cy="338554"/>
          </a:xfrm>
          <a:prstGeom prst="rect">
            <a:avLst/>
          </a:prstGeom>
          <a:noFill/>
        </p:spPr>
        <p:txBody>
          <a:bodyPr wrap="none" rtlCol="0">
            <a:spAutoFit/>
          </a:bodyPr>
          <a:lstStyle/>
          <a:p>
            <a:pPr algn="l"/>
            <a:r>
              <a:rPr lang="en-US" sz="1600" i="1" dirty="0"/>
              <a:t>- John Kotter</a:t>
            </a:r>
          </a:p>
        </p:txBody>
      </p:sp>
    </p:spTree>
    <p:extLst>
      <p:ext uri="{BB962C8B-B14F-4D97-AF65-F5344CB8AC3E}">
        <p14:creationId xmlns:p14="http://schemas.microsoft.com/office/powerpoint/2010/main" val="116977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365" y="950603"/>
            <a:ext cx="8281434" cy="338554"/>
          </a:xfrm>
          <a:prstGeom prst="rect">
            <a:avLst/>
          </a:prstGeom>
          <a:noFill/>
        </p:spPr>
        <p:txBody>
          <a:bodyPr wrap="none" rtlCol="0">
            <a:spAutoFit/>
          </a:bodyPr>
          <a:lstStyle/>
          <a:p>
            <a:r>
              <a:rPr lang="en-US" sz="1600" dirty="0"/>
              <a:t>“Companies engaging in strategic OC initiatives are more likely to fail than to succeed</a:t>
            </a:r>
            <a:r>
              <a:rPr lang="is-IS" sz="1600" dirty="0"/>
              <a:t>…”</a:t>
            </a:r>
            <a:r>
              <a:rPr lang="en-US" sz="1600" dirty="0"/>
              <a:t> </a:t>
            </a:r>
          </a:p>
        </p:txBody>
      </p:sp>
      <p:sp>
        <p:nvSpPr>
          <p:cNvPr id="3" name="TextBox 2"/>
          <p:cNvSpPr txBox="1"/>
          <p:nvPr/>
        </p:nvSpPr>
        <p:spPr>
          <a:xfrm>
            <a:off x="175365" y="1654149"/>
            <a:ext cx="6606296" cy="338554"/>
          </a:xfrm>
          <a:prstGeom prst="rect">
            <a:avLst/>
          </a:prstGeom>
          <a:noFill/>
        </p:spPr>
        <p:txBody>
          <a:bodyPr wrap="none" rtlCol="0">
            <a:spAutoFit/>
          </a:bodyPr>
          <a:lstStyle/>
          <a:p>
            <a:r>
              <a:rPr lang="en-US" sz="1600" dirty="0"/>
              <a:t>“50% failure rate in multiple studies of all types of change initiatives</a:t>
            </a:r>
            <a:r>
              <a:rPr lang="is-IS" sz="1600" dirty="0"/>
              <a:t>…”</a:t>
            </a:r>
            <a:r>
              <a:rPr lang="en-US" sz="1600" dirty="0"/>
              <a:t> </a:t>
            </a:r>
          </a:p>
        </p:txBody>
      </p:sp>
      <p:sp>
        <p:nvSpPr>
          <p:cNvPr id="4" name="TextBox 3"/>
          <p:cNvSpPr txBox="1"/>
          <p:nvPr/>
        </p:nvSpPr>
        <p:spPr>
          <a:xfrm>
            <a:off x="175365" y="2357695"/>
            <a:ext cx="5773825" cy="338554"/>
          </a:xfrm>
          <a:prstGeom prst="rect">
            <a:avLst/>
          </a:prstGeom>
          <a:noFill/>
        </p:spPr>
        <p:txBody>
          <a:bodyPr wrap="none" rtlCol="0">
            <a:spAutoFit/>
          </a:bodyPr>
          <a:lstStyle/>
          <a:p>
            <a:r>
              <a:rPr lang="en-US" sz="1600" dirty="0"/>
              <a:t>“70% of all change efforts (in the study) were unsuccessful</a:t>
            </a:r>
            <a:r>
              <a:rPr lang="is-IS" sz="1600" dirty="0"/>
              <a:t>…”</a:t>
            </a:r>
          </a:p>
        </p:txBody>
      </p:sp>
      <p:sp>
        <p:nvSpPr>
          <p:cNvPr id="5" name="TextBox 4"/>
          <p:cNvSpPr txBox="1"/>
          <p:nvPr/>
        </p:nvSpPr>
        <p:spPr>
          <a:xfrm>
            <a:off x="175365" y="3061241"/>
            <a:ext cx="6139822" cy="338554"/>
          </a:xfrm>
          <a:prstGeom prst="rect">
            <a:avLst/>
          </a:prstGeom>
          <a:noFill/>
        </p:spPr>
        <p:txBody>
          <a:bodyPr wrap="none" rtlCol="0">
            <a:spAutoFit/>
          </a:bodyPr>
          <a:lstStyle/>
          <a:p>
            <a:r>
              <a:rPr lang="en-US" sz="1600" dirty="0"/>
              <a:t>“41% to 93% failure rate among quality improvement initiatives</a:t>
            </a:r>
            <a:r>
              <a:rPr lang="is-IS" sz="1600" dirty="0"/>
              <a:t>…”</a:t>
            </a:r>
          </a:p>
        </p:txBody>
      </p:sp>
      <p:sp>
        <p:nvSpPr>
          <p:cNvPr id="6" name="TextBox 5"/>
          <p:cNvSpPr txBox="1"/>
          <p:nvPr/>
        </p:nvSpPr>
        <p:spPr>
          <a:xfrm>
            <a:off x="225469" y="1256209"/>
            <a:ext cx="3140603" cy="215444"/>
          </a:xfrm>
          <a:prstGeom prst="rect">
            <a:avLst/>
          </a:prstGeom>
          <a:noFill/>
        </p:spPr>
        <p:txBody>
          <a:bodyPr wrap="none" rtlCol="0">
            <a:spAutoFit/>
          </a:bodyPr>
          <a:lstStyle/>
          <a:p>
            <a:pPr algn="l"/>
            <a:r>
              <a:rPr lang="en-US" sz="800" i="1" dirty="0"/>
              <a:t>- Decker, Durand, Mayfield, McCormack, Skinner &amp; Purdue, 2012</a:t>
            </a:r>
          </a:p>
        </p:txBody>
      </p:sp>
      <p:sp>
        <p:nvSpPr>
          <p:cNvPr id="7" name="TextBox 6"/>
          <p:cNvSpPr txBox="1"/>
          <p:nvPr/>
        </p:nvSpPr>
        <p:spPr>
          <a:xfrm>
            <a:off x="175365" y="1933772"/>
            <a:ext cx="1425390" cy="215444"/>
          </a:xfrm>
          <a:prstGeom prst="rect">
            <a:avLst/>
          </a:prstGeom>
          <a:noFill/>
        </p:spPr>
        <p:txBody>
          <a:bodyPr wrap="none" rtlCol="0">
            <a:spAutoFit/>
          </a:bodyPr>
          <a:lstStyle/>
          <a:p>
            <a:pPr algn="l"/>
            <a:r>
              <a:rPr lang="en-US" sz="800" i="1" dirty="0"/>
              <a:t>- Shin, Taylor, &amp; </a:t>
            </a:r>
            <a:r>
              <a:rPr lang="en-US" sz="800" i="1" dirty="0" err="1"/>
              <a:t>Seo</a:t>
            </a:r>
            <a:r>
              <a:rPr lang="en-US" sz="800" i="1" dirty="0"/>
              <a:t>, 2012</a:t>
            </a:r>
          </a:p>
        </p:txBody>
      </p:sp>
      <p:sp>
        <p:nvSpPr>
          <p:cNvPr id="8" name="TextBox 7"/>
          <p:cNvSpPr txBox="1"/>
          <p:nvPr/>
        </p:nvSpPr>
        <p:spPr>
          <a:xfrm>
            <a:off x="175365" y="2663301"/>
            <a:ext cx="805029" cy="215444"/>
          </a:xfrm>
          <a:prstGeom prst="rect">
            <a:avLst/>
          </a:prstGeom>
          <a:noFill/>
        </p:spPr>
        <p:txBody>
          <a:bodyPr wrap="none" rtlCol="0">
            <a:spAutoFit/>
          </a:bodyPr>
          <a:lstStyle/>
          <a:p>
            <a:pPr algn="l"/>
            <a:r>
              <a:rPr lang="en-US" sz="800" i="1" dirty="0"/>
              <a:t>- Burke, 2011</a:t>
            </a:r>
          </a:p>
        </p:txBody>
      </p:sp>
      <p:sp>
        <p:nvSpPr>
          <p:cNvPr id="9" name="TextBox 8"/>
          <p:cNvSpPr txBox="1"/>
          <p:nvPr/>
        </p:nvSpPr>
        <p:spPr>
          <a:xfrm>
            <a:off x="175365" y="3392830"/>
            <a:ext cx="1369286" cy="215444"/>
          </a:xfrm>
          <a:prstGeom prst="rect">
            <a:avLst/>
          </a:prstGeom>
          <a:noFill/>
        </p:spPr>
        <p:txBody>
          <a:bodyPr wrap="none" rtlCol="0">
            <a:spAutoFit/>
          </a:bodyPr>
          <a:lstStyle/>
          <a:p>
            <a:pPr algn="l"/>
            <a:r>
              <a:rPr lang="en-US" sz="800" i="1" dirty="0"/>
              <a:t>- </a:t>
            </a:r>
            <a:r>
              <a:rPr lang="en-US" sz="800" i="1" dirty="0" err="1"/>
              <a:t>Cândido</a:t>
            </a:r>
            <a:r>
              <a:rPr lang="en-US" sz="800" i="1" dirty="0"/>
              <a:t> &amp; Santos, 2015</a:t>
            </a: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20940" y="2723155"/>
            <a:ext cx="2442278" cy="1554793"/>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9559" y="2609289"/>
            <a:ext cx="2545039" cy="1834795"/>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51945" y="2859061"/>
            <a:ext cx="2247639" cy="1498426"/>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90344" y="2477783"/>
            <a:ext cx="2570840" cy="2097806"/>
          </a:xfrm>
          <a:prstGeom prst="rect">
            <a:avLst/>
          </a:prstGeom>
        </p:spPr>
      </p:pic>
      <p:sp>
        <p:nvSpPr>
          <p:cNvPr id="17" name="Title 16"/>
          <p:cNvSpPr>
            <a:spLocks noGrp="1"/>
          </p:cNvSpPr>
          <p:nvPr>
            <p:ph type="title"/>
          </p:nvPr>
        </p:nvSpPr>
        <p:spPr/>
        <p:txBody>
          <a:bodyPr/>
          <a:lstStyle/>
          <a:p>
            <a:r>
              <a:rPr lang="en-US" dirty="0"/>
              <a:t>Kotter was just the beginning</a:t>
            </a:r>
            <a:r>
              <a:rPr lang="is-IS" dirty="0"/>
              <a:t>…</a:t>
            </a:r>
            <a:endParaRPr lang="en-US" dirty="0"/>
          </a:p>
        </p:txBody>
      </p:sp>
      <p:sp>
        <p:nvSpPr>
          <p:cNvPr id="18" name="TextBox 17"/>
          <p:cNvSpPr txBox="1"/>
          <p:nvPr/>
        </p:nvSpPr>
        <p:spPr>
          <a:xfrm>
            <a:off x="183151" y="3778006"/>
            <a:ext cx="5992346" cy="338554"/>
          </a:xfrm>
          <a:prstGeom prst="rect">
            <a:avLst/>
          </a:prstGeom>
          <a:noFill/>
        </p:spPr>
        <p:txBody>
          <a:bodyPr wrap="none" rtlCol="0">
            <a:spAutoFit/>
          </a:bodyPr>
          <a:lstStyle/>
          <a:p>
            <a:r>
              <a:rPr lang="en-US" sz="1600" dirty="0"/>
              <a:t>“Initiatives involving culture change have a 19% success rate</a:t>
            </a:r>
            <a:r>
              <a:rPr lang="is-IS" sz="1600" dirty="0"/>
              <a:t>…”</a:t>
            </a:r>
          </a:p>
        </p:txBody>
      </p:sp>
      <p:sp>
        <p:nvSpPr>
          <p:cNvPr id="19" name="TextBox 18"/>
          <p:cNvSpPr txBox="1"/>
          <p:nvPr/>
        </p:nvSpPr>
        <p:spPr>
          <a:xfrm>
            <a:off x="203417" y="4110235"/>
            <a:ext cx="798617" cy="215444"/>
          </a:xfrm>
          <a:prstGeom prst="rect">
            <a:avLst/>
          </a:prstGeom>
          <a:noFill/>
        </p:spPr>
        <p:txBody>
          <a:bodyPr wrap="none" rtlCol="0">
            <a:spAutoFit/>
          </a:bodyPr>
          <a:lstStyle/>
          <a:p>
            <a:pPr algn="l"/>
            <a:r>
              <a:rPr lang="en-US" sz="800" i="1" dirty="0"/>
              <a:t>- Smith, 2002</a:t>
            </a:r>
          </a:p>
        </p:txBody>
      </p:sp>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75497" y="2609289"/>
            <a:ext cx="2834272" cy="1732670"/>
          </a:xfrm>
          <a:prstGeom prst="rect">
            <a:avLst/>
          </a:prstGeom>
        </p:spPr>
      </p:pic>
    </p:spTree>
    <p:extLst>
      <p:ext uri="{BB962C8B-B14F-4D97-AF65-F5344CB8AC3E}">
        <p14:creationId xmlns:p14="http://schemas.microsoft.com/office/powerpoint/2010/main" val="207596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subTnLst>
                                    <p:animClr clrSpc="rgb" dir="cw">
                                      <p:cBhvr override="childStyle">
                                        <p:cTn dur="1" fill="hold" display="0" masterRel="nextClick" afterEffect="1"/>
                                        <p:tgtEl>
                                          <p:spTgt spid="2"/>
                                        </p:tgtEl>
                                        <p:attrNameLst>
                                          <p:attrName>ppt_c</p:attrName>
                                        </p:attrNameLst>
                                      </p:cBhvr>
                                      <p:to>
                                        <a:schemeClr val="bg2"/>
                                      </p:to>
                                    </p:animClr>
                                  </p:sub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subTnLst>
                                    <p:animClr clrSpc="rgb" dir="cw">
                                      <p:cBhvr override="childStyle">
                                        <p:cTn dur="1" fill="hold" display="0" masterRel="nextClick" afterEffect="1"/>
                                        <p:tgtEl>
                                          <p:spTgt spid="6"/>
                                        </p:tgtEl>
                                        <p:attrNameLst>
                                          <p:attrName>ppt_c</p:attrName>
                                        </p:attrNameLst>
                                      </p:cBhvr>
                                      <p:to>
                                        <a:schemeClr val="bg2"/>
                                      </p:to>
                                    </p:animClr>
                                  </p:sub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subTnLst>
                                    <p:animClr clrSpc="rgb" dir="cw">
                                      <p:cBhvr override="childStyle">
                                        <p:cTn dur="1" fill="hold" display="0" masterRel="nextClick" afterEffect="1"/>
                                        <p:tgtEl>
                                          <p:spTgt spid="3"/>
                                        </p:tgtEl>
                                        <p:attrNameLst>
                                          <p:attrName>ppt_c</p:attrName>
                                        </p:attrNameLst>
                                      </p:cBhvr>
                                      <p:to>
                                        <a:schemeClr val="bg2"/>
                                      </p:to>
                                    </p:animClr>
                                  </p:sub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subTnLst>
                                    <p:animClr clrSpc="rgb" dir="cw">
                                      <p:cBhvr override="childStyle">
                                        <p:cTn dur="1" fill="hold" display="0" masterRel="nextClick" afterEffect="1"/>
                                        <p:tgtEl>
                                          <p:spTgt spid="7"/>
                                        </p:tgtEl>
                                        <p:attrNameLst>
                                          <p:attrName>ppt_c</p:attrName>
                                        </p:attrNameLst>
                                      </p:cBhvr>
                                      <p:to>
                                        <a:schemeClr val="bg2"/>
                                      </p:to>
                                    </p:animClr>
                                  </p:sub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subTnLst>
                                    <p:animClr clrSpc="rgb" dir="cw">
                                      <p:cBhvr override="childStyle">
                                        <p:cTn dur="1" fill="hold" display="0" masterRel="nextClick" afterEffect="1"/>
                                        <p:tgtEl>
                                          <p:spTgt spid="4"/>
                                        </p:tgtEl>
                                        <p:attrNameLst>
                                          <p:attrName>ppt_c</p:attrName>
                                        </p:attrNameLst>
                                      </p:cBhvr>
                                      <p:to>
                                        <a:schemeClr val="bg2"/>
                                      </p:to>
                                    </p:animClr>
                                  </p:sub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subTnLst>
                                    <p:animClr clrSpc="rgb" dir="cw">
                                      <p:cBhvr override="childStyle">
                                        <p:cTn dur="1" fill="hold" display="0" masterRel="nextClick" afterEffect="1"/>
                                        <p:tgtEl>
                                          <p:spTgt spid="8"/>
                                        </p:tgtEl>
                                        <p:attrNameLst>
                                          <p:attrName>ppt_c</p:attrName>
                                        </p:attrNameLst>
                                      </p:cBhvr>
                                      <p:to>
                                        <a:schemeClr val="bg2"/>
                                      </p:to>
                                    </p:animClr>
                                  </p:sub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subTnLst>
                                    <p:animClr clrSpc="rgb" dir="cw">
                                      <p:cBhvr override="childStyle">
                                        <p:cTn dur="1" fill="hold" display="0" masterRel="nextClick" afterEffect="1"/>
                                        <p:tgtEl>
                                          <p:spTgt spid="5"/>
                                        </p:tgtEl>
                                        <p:attrNameLst>
                                          <p:attrName>ppt_c</p:attrName>
                                        </p:attrNameLst>
                                      </p:cBhvr>
                                      <p:to>
                                        <a:schemeClr val="bg2"/>
                                      </p:to>
                                    </p:animClr>
                                  </p:sub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subTnLst>
                                    <p:animClr clrSpc="rgb" dir="cw">
                                      <p:cBhvr override="childStyle">
                                        <p:cTn dur="1" fill="hold" display="0" masterRel="nextClick" afterEffect="1"/>
                                        <p:tgtEl>
                                          <p:spTgt spid="9"/>
                                        </p:tgtEl>
                                        <p:attrNameLst>
                                          <p:attrName>ppt_c</p:attrName>
                                        </p:attrNameLst>
                                      </p:cBhvr>
                                      <p:to>
                                        <a:schemeClr val="bg2"/>
                                      </p:to>
                                    </p:animClr>
                                  </p:sub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953" y="1019045"/>
            <a:ext cx="8576236" cy="523220"/>
          </a:xfrm>
          <a:prstGeom prst="rect">
            <a:avLst/>
          </a:prstGeom>
          <a:noFill/>
        </p:spPr>
        <p:txBody>
          <a:bodyPr wrap="square" rtlCol="0">
            <a:spAutoFit/>
          </a:bodyPr>
          <a:lstStyle/>
          <a:p>
            <a:pPr algn="ctr"/>
            <a:r>
              <a:rPr lang="en-US" sz="2800" b="1" i="1" dirty="0">
                <a:solidFill>
                  <a:schemeClr val="bg1"/>
                </a:solidFill>
              </a:rPr>
              <a:t>And yet</a:t>
            </a:r>
            <a:r>
              <a:rPr lang="is-IS" sz="2800" b="1" i="1" dirty="0">
                <a:solidFill>
                  <a:schemeClr val="bg1"/>
                </a:solidFill>
              </a:rPr>
              <a:t>…</a:t>
            </a:r>
            <a:endParaRPr lang="en-US" sz="2800" b="1" i="1" dirty="0">
              <a:solidFill>
                <a:schemeClr val="bg1"/>
              </a:solidFill>
            </a:endParaRPr>
          </a:p>
        </p:txBody>
      </p:sp>
      <p:sp>
        <p:nvSpPr>
          <p:cNvPr id="3" name="TextBox 2"/>
          <p:cNvSpPr txBox="1"/>
          <p:nvPr/>
        </p:nvSpPr>
        <p:spPr>
          <a:xfrm>
            <a:off x="95466" y="1542265"/>
            <a:ext cx="8943210" cy="646331"/>
          </a:xfrm>
          <a:prstGeom prst="rect">
            <a:avLst/>
          </a:prstGeom>
          <a:noFill/>
        </p:spPr>
        <p:txBody>
          <a:bodyPr wrap="square" rtlCol="0">
            <a:spAutoFit/>
          </a:bodyPr>
          <a:lstStyle/>
          <a:p>
            <a:pPr algn="ctr"/>
            <a:r>
              <a:rPr lang="is-IS" sz="3600" b="1" dirty="0">
                <a:solidFill>
                  <a:schemeClr val="accent3"/>
                </a:solidFill>
              </a:rPr>
              <a:t>Organizations </a:t>
            </a:r>
            <a:r>
              <a:rPr lang="is-IS" sz="3600" b="1" u="sng" dirty="0">
                <a:solidFill>
                  <a:schemeClr val="accent3"/>
                </a:solidFill>
              </a:rPr>
              <a:t>must</a:t>
            </a:r>
            <a:r>
              <a:rPr lang="is-IS" sz="3600" b="1" dirty="0">
                <a:solidFill>
                  <a:schemeClr val="accent3"/>
                </a:solidFill>
              </a:rPr>
              <a:t> continously adapt</a:t>
            </a:r>
            <a:endParaRPr lang="en-US" sz="3600" b="1" dirty="0">
              <a:solidFill>
                <a:schemeClr val="accent3"/>
              </a:solidFill>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49107" y="2475282"/>
            <a:ext cx="1545372" cy="235224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5987" y="2475282"/>
            <a:ext cx="4697785" cy="2352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900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TAlI.Ir3LE2IKRxIIgO5Zg"/>
</p:tagLst>
</file>

<file path=ppt/theme/theme1.xml><?xml version="1.0" encoding="utf-8"?>
<a:theme xmlns:a="http://schemas.openxmlformats.org/drawingml/2006/main" name="__SAI Courseware Template Master - 16x9">
  <a:themeElements>
    <a:clrScheme name="Custom 6">
      <a:dk1>
        <a:srgbClr val="565656"/>
      </a:dk1>
      <a:lt1>
        <a:srgbClr val="FFFFFF"/>
      </a:lt1>
      <a:dk2>
        <a:srgbClr val="000000"/>
      </a:dk2>
      <a:lt2>
        <a:srgbClr val="E2E2E2"/>
      </a:lt2>
      <a:accent1>
        <a:srgbClr val="0B3C5C"/>
      </a:accent1>
      <a:accent2>
        <a:srgbClr val="E05E0D"/>
      </a:accent2>
      <a:accent3>
        <a:srgbClr val="F4AD3E"/>
      </a:accent3>
      <a:accent4>
        <a:srgbClr val="465064"/>
      </a:accent4>
      <a:accent5>
        <a:srgbClr val="9EB31C"/>
      </a:accent5>
      <a:accent6>
        <a:srgbClr val="33353A"/>
      </a:accent6>
      <a:hlink>
        <a:srgbClr val="333333"/>
      </a:hlink>
      <a:folHlink>
        <a:srgbClr val="262626"/>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a:spPr>
      <a:bodyPr vert="horz" wrap="square" lIns="91440" tIns="91440" rIns="91440" bIns="91440" numCol="1" rtlCol="0" anchor="t" anchorCtr="0" compatLnSpc="1">
        <a:prstTxWarp prst="textNoShape">
          <a:avLst/>
        </a:prstTxWarp>
        <a:noAutofit/>
      </a:bodyPr>
      <a:lstStyle>
        <a:defPPr algn="l" eaLnBrk="0" hangingPunct="0">
          <a:spcBef>
            <a:spcPct val="20000"/>
          </a:spcBef>
          <a:defRPr sz="2200" i="1" dirty="0"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txDef>
      <a:spPr>
        <a:noFill/>
      </a:spPr>
      <a:bodyPr wrap="square" rtlCol="0">
        <a:spAutoFit/>
      </a:bodyPr>
      <a:lstStyle>
        <a:defPPr algn="l">
          <a:defRPr dirty="0" smtClean="0"/>
        </a:defPPr>
      </a:lstStyle>
    </a:tx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EA0DA09B-9BC1-5348-99DC-4ADBBF480E51}" vid="{8A589A23-0014-E148-BE64-D75A0DD35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__SAI Courseware Template Master - 16x9.potx</Template>
  <TotalTime>3559</TotalTime>
  <Words>3003</Words>
  <Application>Microsoft Macintosh PowerPoint</Application>
  <PresentationFormat>On-screen Show (16:9)</PresentationFormat>
  <Paragraphs>211</Paragraphs>
  <Slides>27</Slides>
  <Notes>22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5" baseType="lpstr">
      <vt:lpstr>Arial</vt:lpstr>
      <vt:lpstr>Arial Black</vt:lpstr>
      <vt:lpstr>Calibri</vt:lpstr>
      <vt:lpstr>Lucida Grande</vt:lpstr>
      <vt:lpstr>Webdings</vt:lpstr>
      <vt:lpstr>Wingdings</vt:lpstr>
      <vt:lpstr>__SAI Courseware Template Master - 16x9</vt:lpstr>
      <vt:lpstr>think-cell Slide</vt:lpstr>
      <vt:lpstr>Transformational Leadership</vt:lpstr>
      <vt:lpstr>PowerPoint Presentation</vt:lpstr>
      <vt:lpstr>Common themes of DevOps adoption</vt:lpstr>
      <vt:lpstr>DevOps patterns in SAFe</vt:lpstr>
      <vt:lpstr>PowerPoint Presentation</vt:lpstr>
      <vt:lpstr>PowerPoint Presentation</vt:lpstr>
      <vt:lpstr>PowerPoint Presentation</vt:lpstr>
      <vt:lpstr>Kotter was just the beginning…</vt:lpstr>
      <vt:lpstr>PowerPoint Presentation</vt:lpstr>
      <vt:lpstr>Adapt or die</vt:lpstr>
      <vt:lpstr>Why does organizational change fail?</vt:lpstr>
      <vt:lpstr>PowerPoint Presentation</vt:lpstr>
      <vt:lpstr>Leaders hold the key to successful change</vt:lpstr>
      <vt:lpstr>The evolution of leadership theory</vt:lpstr>
      <vt:lpstr>Transformational leadership</vt:lpstr>
      <vt:lpstr>Why it matters:</vt:lpstr>
      <vt:lpstr>Outcomes of transformational leadership</vt:lpstr>
      <vt:lpstr>Here’s the good news…</vt:lpstr>
      <vt:lpstr>PowerPoint Presentation</vt:lpstr>
      <vt:lpstr>The experiment…</vt:lpstr>
      <vt:lpstr>The results…</vt:lpstr>
      <vt:lpstr>The results…</vt:lpstr>
      <vt:lpstr>The results…</vt:lpstr>
      <vt:lpstr>Here’s what we’ve learned…</vt:lpstr>
      <vt:lpstr>Bibliography</vt:lpstr>
      <vt:lpstr>Bibliography</vt:lpstr>
      <vt:lpstr>PowerPoint Presentation</vt:lpstr>
    </vt:vector>
  </TitlesOfParts>
  <Manager/>
  <Company>Scaled Agile,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 I am an SPC (V4.0.4)</dc:title>
  <dc:subject/>
  <dc:creator>© 2016 Scaled Agile, Inc.</dc:creator>
  <cp:keywords/>
  <dc:description>© 2011-2016 Scaled Agile, Inc.  All rights reserved.  The graphics and text in this presentation are protected by US and International copyright laws and may not be copied, used, or distributed without express permission.</dc:description>
  <cp:lastModifiedBy>Alex Broderick-Forster</cp:lastModifiedBy>
  <cp:revision>166</cp:revision>
  <cp:lastPrinted>2016-09-12T17:39:27Z</cp:lastPrinted>
  <dcterms:created xsi:type="dcterms:W3CDTF">2016-07-18T21:06:13Z</dcterms:created>
  <dcterms:modified xsi:type="dcterms:W3CDTF">2021-05-07T11:13:45Z</dcterms:modified>
  <cp:category/>
</cp:coreProperties>
</file>